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handoutMasterIdLst>
    <p:handoutMasterId r:id="rId88"/>
  </p:handoutMasterIdLst>
  <p:sldIdLst>
    <p:sldId id="259" r:id="rId2"/>
    <p:sldId id="260" r:id="rId3"/>
    <p:sldId id="261" r:id="rId4"/>
    <p:sldId id="262" r:id="rId5"/>
    <p:sldId id="263" r:id="rId6"/>
    <p:sldId id="264" r:id="rId7"/>
    <p:sldId id="265" r:id="rId8"/>
    <p:sldId id="257" r:id="rId9"/>
    <p:sldId id="307" r:id="rId10"/>
    <p:sldId id="273" r:id="rId11"/>
    <p:sldId id="274" r:id="rId12"/>
    <p:sldId id="275" r:id="rId13"/>
    <p:sldId id="353" r:id="rId14"/>
    <p:sldId id="276" r:id="rId15"/>
    <p:sldId id="277" r:id="rId16"/>
    <p:sldId id="278" r:id="rId17"/>
    <p:sldId id="279" r:id="rId18"/>
    <p:sldId id="280" r:id="rId19"/>
    <p:sldId id="281" r:id="rId20"/>
    <p:sldId id="282" r:id="rId21"/>
    <p:sldId id="283" r:id="rId22"/>
    <p:sldId id="291" r:id="rId23"/>
    <p:sldId id="284" r:id="rId24"/>
    <p:sldId id="285" r:id="rId25"/>
    <p:sldId id="286" r:id="rId26"/>
    <p:sldId id="287" r:id="rId27"/>
    <p:sldId id="288" r:id="rId28"/>
    <p:sldId id="289" r:id="rId29"/>
    <p:sldId id="290" r:id="rId30"/>
    <p:sldId id="292" r:id="rId31"/>
    <p:sldId id="293" r:id="rId32"/>
    <p:sldId id="294" r:id="rId33"/>
    <p:sldId id="295" r:id="rId34"/>
    <p:sldId id="296" r:id="rId35"/>
    <p:sldId id="298" r:id="rId36"/>
    <p:sldId id="308" r:id="rId37"/>
    <p:sldId id="299" r:id="rId38"/>
    <p:sldId id="300" r:id="rId39"/>
    <p:sldId id="301" r:id="rId40"/>
    <p:sldId id="302" r:id="rId41"/>
    <p:sldId id="303" r:id="rId42"/>
    <p:sldId id="304" r:id="rId43"/>
    <p:sldId id="306" r:id="rId44"/>
    <p:sldId id="350" r:id="rId45"/>
    <p:sldId id="310" r:id="rId46"/>
    <p:sldId id="311" r:id="rId47"/>
    <p:sldId id="312" r:id="rId48"/>
    <p:sldId id="313" r:id="rId49"/>
    <p:sldId id="314" r:id="rId50"/>
    <p:sldId id="315" r:id="rId51"/>
    <p:sldId id="316" r:id="rId52"/>
    <p:sldId id="317" r:id="rId53"/>
    <p:sldId id="321" r:id="rId54"/>
    <p:sldId id="318" r:id="rId55"/>
    <p:sldId id="319" r:id="rId56"/>
    <p:sldId id="322" r:id="rId57"/>
    <p:sldId id="352" r:id="rId58"/>
    <p:sldId id="351"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Lst>
  <p:sldSz cx="9906000" cy="6858000" type="A4"/>
  <p:notesSz cx="7010400" cy="9296400"/>
  <p:custDataLst>
    <p:tags r:id="rId89"/>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9933"/>
    <a:srgbClr val="FF66CC"/>
    <a:srgbClr val="333399"/>
    <a:srgbClr val="0000CC"/>
    <a:srgbClr val="000099"/>
    <a:srgbClr val="FF99FF"/>
    <a:srgbClr val="66FF66"/>
    <a:srgbClr val="FFFF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129" autoAdjust="0"/>
    <p:restoredTop sz="65092" autoAdjust="0"/>
  </p:normalViewPr>
  <p:slideViewPr>
    <p:cSldViewPr showGuides="1">
      <p:cViewPr varScale="1">
        <p:scale>
          <a:sx n="59" d="100"/>
          <a:sy n="59" d="100"/>
        </p:scale>
        <p:origin x="1330" y="67"/>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en-US" altLang="zh-CN"/>
              <a:t>5656</a:t>
            </a:r>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25</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27</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32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37</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39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43</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t>45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t>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10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13</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14</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16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21</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24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dirty="0"/>
              <a:t>单击此处编辑母版标题样式</a:t>
            </a:r>
            <a:endParaRPr lang="en-US" altLang="zh-CN" noProof="0" dirty="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dirty="0"/>
              <a:t>单击此处编辑母版副标题样式</a:t>
            </a:r>
            <a:endParaRPr lang="en-US" altLang="zh-CN" noProof="0" dirty="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t>‹#›</a:t>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dirty="0"/>
              <a:t>单击此处编辑母版标题样式</a:t>
            </a:r>
            <a:endParaRPr lang="en-US" altLang="zh-CN" noProof="0" dirty="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dirty="0"/>
              <a:t>单击此处编辑母版副标题样式</a:t>
            </a:r>
            <a:endParaRPr lang="en-US" altLang="zh-CN" noProof="0" dirty="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133972"/>
            <a:ext cx="9066212" cy="4934173"/>
          </a:xfrm>
        </p:spPr>
        <p:txBody>
          <a:bodyPr/>
          <a:lstStyle>
            <a:lvl1pPr>
              <a:lnSpc>
                <a:spcPct val="110000"/>
              </a:lnSpc>
              <a:spcBef>
                <a:spcPts val="600"/>
              </a:spcBef>
              <a:defRPr sz="3200" b="1">
                <a:solidFill>
                  <a:schemeClr val="tx1"/>
                </a:solidFill>
                <a:latin typeface="+mn-lt"/>
                <a:ea typeface="黑体" panose="02010609060101010101" pitchFamily="2" charset="-122"/>
              </a:defRPr>
            </a:lvl1pPr>
            <a:lvl2pPr>
              <a:lnSpc>
                <a:spcPct val="110000"/>
              </a:lnSpc>
              <a:spcBef>
                <a:spcPts val="600"/>
              </a:spcBef>
              <a:defRPr sz="2800" b="1">
                <a:solidFill>
                  <a:schemeClr val="tx1"/>
                </a:solidFill>
                <a:latin typeface="+mn-lt"/>
                <a:ea typeface="黑体" panose="02010609060101010101" pitchFamily="2" charset="-122"/>
              </a:defRPr>
            </a:lvl2pPr>
            <a:lvl3pPr>
              <a:lnSpc>
                <a:spcPct val="110000"/>
              </a:lnSpc>
              <a:spcBef>
                <a:spcPts val="600"/>
              </a:spcBef>
              <a:defRPr sz="2400" b="1">
                <a:solidFill>
                  <a:schemeClr val="tx1"/>
                </a:solidFill>
                <a:latin typeface="+mn-lt"/>
                <a:ea typeface="黑体" panose="02010609060101010101" pitchFamily="2" charset="-122"/>
              </a:defRPr>
            </a:lvl3pPr>
            <a:lvl4pPr>
              <a:lnSpc>
                <a:spcPct val="110000"/>
              </a:lnSpc>
              <a:spcBef>
                <a:spcPts val="600"/>
              </a:spcBef>
              <a:defRPr sz="2000" b="1">
                <a:solidFill>
                  <a:schemeClr val="tx1"/>
                </a:solidFill>
                <a:latin typeface="+mn-lt"/>
                <a:ea typeface="黑体" panose="02010609060101010101" pitchFamily="2" charset="-122"/>
              </a:defRPr>
            </a:lvl4pPr>
            <a:lvl5pPr>
              <a:lnSpc>
                <a:spcPct val="110000"/>
              </a:lnSpc>
              <a:spcBef>
                <a:spcPts val="600"/>
              </a:spcBef>
              <a:defRPr sz="2000" b="1">
                <a:solidFill>
                  <a:schemeClr val="tx1"/>
                </a:solidFill>
                <a:latin typeface="+mn-lt"/>
                <a:ea typeface="黑体" panose="0201060906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 name="图片 7"/>
          <p:cNvPicPr>
            <a:picLocks noChangeAspect="1"/>
          </p:cNvPicPr>
          <p:nvPr userDrawn="1"/>
        </p:nvPicPr>
        <p:blipFill>
          <a:blip r:embed="rId2"/>
          <a:stretch>
            <a:fillRect/>
          </a:stretch>
        </p:blipFill>
        <p:spPr>
          <a:xfrm>
            <a:off x="7620885" y="57404"/>
            <a:ext cx="2177052" cy="949151"/>
          </a:xfrm>
          <a:prstGeom prst="rect">
            <a:avLst/>
          </a:prstGeom>
        </p:spPr>
      </p:pic>
      <p:pic>
        <p:nvPicPr>
          <p:cNvPr id="10" name="图片 9"/>
          <p:cNvPicPr>
            <a:picLocks noChangeAspect="1"/>
          </p:cNvPicPr>
          <p:nvPr userDrawn="1"/>
        </p:nvPicPr>
        <p:blipFill>
          <a:blip r:embed="rId3"/>
          <a:stretch>
            <a:fillRect/>
          </a:stretch>
        </p:blipFill>
        <p:spPr>
          <a:xfrm>
            <a:off x="8896898" y="188640"/>
            <a:ext cx="736622" cy="72803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endParaRPr lang="en-US" altLang="zh-CN" dirty="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ea typeface="宋体" panose="02010600030101010101"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ea typeface="宋体" panose="02010600030101010101"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ea typeface="宋体" panose="02010600030101010101" pitchFamily="2" charset="-122"/>
              </a:defRPr>
            </a:lvl1pPr>
          </a:lstStyle>
          <a:p>
            <a:fld id="{67B052E9-C54A-4603-AE2F-EB72B006DB6C}" type="slidenum">
              <a:rPr lang="zh-CN" altLang="en-US"/>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pic>
        <p:nvPicPr>
          <p:cNvPr id="13" name="Picture 2" descr="computer networking 的图像结果"/>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724609" y="188640"/>
            <a:ext cx="1124935" cy="81245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5" descr="https://publicrelationssydney.com.au/wp-content/uploads/2013/01/shutterstock_80434384.jpg"/>
          <p:cNvSpPr>
            <a:spLocks noChangeAspect="1" noChangeArrowheads="1"/>
          </p:cNvSpPr>
          <p:nvPr userDrawn="1"/>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43.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44.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45.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46.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47.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48.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1124744"/>
            <a:ext cx="8420100" cy="2127250"/>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微机系统与接口</a:t>
            </a:r>
            <a:br>
              <a:rPr lang="en-US" altLang="zh-CN" dirty="0">
                <a:latin typeface="微软雅黑" panose="020B0503020204020204" pitchFamily="34" charset="-122"/>
                <a:ea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rPr>
              <a:t>(2023-2024</a:t>
            </a:r>
            <a:r>
              <a:rPr lang="zh-CN" altLang="en-US" sz="2400" dirty="0">
                <a:latin typeface="微软雅黑" panose="020B0503020204020204" pitchFamily="34" charset="-122"/>
                <a:ea typeface="微软雅黑" panose="020B0503020204020204" pitchFamily="34" charset="-122"/>
              </a:rPr>
              <a:t>春季</a:t>
            </a:r>
            <a:r>
              <a:rPr lang="en-US" altLang="zh-CN" sz="2400" dirty="0">
                <a:latin typeface="微软雅黑" panose="020B0503020204020204" pitchFamily="34" charset="-122"/>
                <a:ea typeface="微软雅黑" panose="020B0503020204020204" pitchFamily="34" charset="-122"/>
              </a:rPr>
              <a:t>/48</a:t>
            </a:r>
            <a:r>
              <a:rPr lang="zh-CN" altLang="en-US" sz="2400" dirty="0">
                <a:latin typeface="微软雅黑" panose="020B0503020204020204" pitchFamily="34" charset="-122"/>
                <a:ea typeface="微软雅黑" panose="020B0503020204020204" pitchFamily="34" charset="-122"/>
              </a:rPr>
              <a:t>学时</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485900" y="3645024"/>
            <a:ext cx="6934200" cy="2209800"/>
          </a:xfrm>
        </p:spPr>
        <p:txBody>
          <a:bodyPr/>
          <a:lstStyle/>
          <a:p>
            <a:pPr>
              <a:lnSpc>
                <a:spcPct val="150000"/>
              </a:lnSpc>
              <a:defRPr/>
            </a:pPr>
            <a:r>
              <a:rPr lang="zh-CN" altLang="en-US" sz="2400" dirty="0">
                <a:solidFill>
                  <a:srgbClr val="333399"/>
                </a:solidFill>
                <a:latin typeface="微软雅黑" panose="020B0503020204020204" pitchFamily="34" charset="-122"/>
                <a:ea typeface="微软雅黑" panose="020B0503020204020204" pitchFamily="34" charset="-122"/>
                <a:cs typeface="Times New Roman" panose="02020603050405020304" pitchFamily="18" charset="0"/>
              </a:rPr>
              <a:t> 苘大鹏</a:t>
            </a:r>
            <a:endParaRPr lang="en-US" altLang="zh-CN" sz="2400" dirty="0">
              <a:solidFill>
                <a:srgbClr val="33339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en-US" altLang="zh-CN" sz="2400" dirty="0">
                <a:solidFill>
                  <a:srgbClr val="333399"/>
                </a:solidFill>
                <a:latin typeface="微软雅黑" panose="020B0503020204020204" pitchFamily="34" charset="-122"/>
                <a:ea typeface="微软雅黑" panose="020B0503020204020204" pitchFamily="34" charset="-122"/>
                <a:cs typeface="Times New Roman" panose="02020603050405020304" pitchFamily="18" charset="0"/>
              </a:rPr>
              <a:t>mandapeng@hrbeu.edu.cn</a:t>
            </a:r>
          </a:p>
          <a:p>
            <a:pPr>
              <a:lnSpc>
                <a:spcPct val="150000"/>
              </a:lnSpc>
              <a:defRPr/>
            </a:pPr>
            <a:r>
              <a:rPr lang="zh-CN" altLang="en-US" sz="2400" dirty="0">
                <a:solidFill>
                  <a:srgbClr val="333399"/>
                </a:solidFill>
                <a:latin typeface="微软雅黑" panose="020B0503020204020204" pitchFamily="34" charset="-122"/>
                <a:ea typeface="微软雅黑" panose="020B0503020204020204" pitchFamily="34" charset="-122"/>
                <a:cs typeface="Times New Roman" panose="02020603050405020304" pitchFamily="18" charset="0"/>
              </a:rPr>
              <a:t>计算机科学与技术学院</a:t>
            </a:r>
          </a:p>
        </p:txBody>
      </p:sp>
      <p:sp>
        <p:nvSpPr>
          <p:cNvPr id="5" name="矩形 4"/>
          <p:cNvSpPr/>
          <p:nvPr/>
        </p:nvSpPr>
        <p:spPr>
          <a:xfrm>
            <a:off x="3356" y="6584137"/>
            <a:ext cx="9902644" cy="284815"/>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073" y="6673612"/>
            <a:ext cx="3148463" cy="14644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275" y="6584138"/>
            <a:ext cx="1979271" cy="2901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电子计算机发展史</a:t>
            </a:r>
          </a:p>
        </p:txBody>
      </p:sp>
      <p:sp>
        <p:nvSpPr>
          <p:cNvPr id="18435" name="Rectangle 3"/>
          <p:cNvSpPr>
            <a:spLocks noGrp="1" noChangeArrowheads="1"/>
          </p:cNvSpPr>
          <p:nvPr>
            <p:ph type="body" idx="1"/>
          </p:nvPr>
        </p:nvSpPr>
        <p:spPr>
          <a:xfrm>
            <a:off x="495300" y="1628800"/>
            <a:ext cx="9066212" cy="3591172"/>
          </a:xfrm>
        </p:spPr>
        <p:txBody>
          <a:bodyPr/>
          <a:lstStyle/>
          <a:p>
            <a:pPr>
              <a:lnSpc>
                <a:spcPts val="2600"/>
              </a:lnSpc>
              <a:spcAft>
                <a:spcPts val="600"/>
              </a:spcAft>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第一台电子数字计算机</a:t>
            </a:r>
            <a:r>
              <a:rPr lang="en-US" altLang="zh-CN" sz="2800" b="1" dirty="0">
                <a:solidFill>
                  <a:srgbClr val="000000"/>
                </a:solidFill>
                <a:latin typeface="微软雅黑" panose="020B0503020204020204" pitchFamily="34" charset="-122"/>
                <a:ea typeface="微软雅黑" panose="020B0503020204020204" pitchFamily="34" charset="-122"/>
              </a:rPr>
              <a:t>——</a:t>
            </a:r>
            <a:r>
              <a:rPr lang="en-US" altLang="zh-CN" sz="2800" b="1" dirty="0">
                <a:solidFill>
                  <a:srgbClr val="0000FF"/>
                </a:solidFill>
                <a:latin typeface="微软雅黑" panose="020B0503020204020204" pitchFamily="34" charset="-122"/>
                <a:ea typeface="微软雅黑" panose="020B0503020204020204" pitchFamily="34" charset="-122"/>
              </a:rPr>
              <a:t>ENIAC</a:t>
            </a:r>
          </a:p>
          <a:p>
            <a:pPr>
              <a:lnSpc>
                <a:spcPts val="2970"/>
              </a:lnSpc>
              <a:spcBef>
                <a:spcPts val="100"/>
              </a:spcBef>
              <a:buFont typeface="Arial" panose="020B0604020202020204"/>
              <a:buChar char="•"/>
              <a:tabLst>
                <a:tab pos="520700" algn="l"/>
                <a:tab pos="1009650" algn="l"/>
              </a:tabLst>
              <a:defRPr/>
            </a:pP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Electronic Numerical Integrator And Computer</a:t>
            </a:r>
            <a:r>
              <a:rPr lang="zh-CN" altLang="en-US" sz="2400" b="1" dirty="0">
                <a:solidFill>
                  <a:srgbClr val="000000"/>
                </a:solidFill>
                <a:latin typeface="微软雅黑" panose="020B0503020204020204" pitchFamily="34" charset="-122"/>
                <a:ea typeface="微软雅黑" panose="020B0503020204020204" pitchFamily="34" charset="-122"/>
              </a:rPr>
              <a:t>）</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C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18800</a:t>
            </a:r>
            <a:r>
              <a:rPr lang="zh-CN" altLang="en-US" sz="2800" b="1" dirty="0">
                <a:solidFill>
                  <a:srgbClr val="000000"/>
                </a:solidFill>
                <a:latin typeface="微软雅黑" panose="020B0503020204020204" pitchFamily="34" charset="-122"/>
                <a:ea typeface="微软雅黑" panose="020B0503020204020204" pitchFamily="34" charset="-122"/>
              </a:rPr>
              <a:t>个电子管</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重</a:t>
            </a:r>
            <a:r>
              <a:rPr lang="en-US" altLang="zh-CN" sz="2800" b="1" dirty="0">
                <a:solidFill>
                  <a:srgbClr val="C00000"/>
                </a:solidFill>
                <a:latin typeface="微软雅黑" panose="020B0503020204020204" pitchFamily="34" charset="-122"/>
                <a:ea typeface="微软雅黑" panose="020B0503020204020204" pitchFamily="34" charset="-122"/>
              </a:rPr>
              <a:t>30</a:t>
            </a:r>
            <a:r>
              <a:rPr lang="zh-CN" altLang="en-US" sz="2800" b="1" dirty="0">
                <a:solidFill>
                  <a:srgbClr val="000000"/>
                </a:solidFill>
                <a:latin typeface="微软雅黑" panose="020B0503020204020204" pitchFamily="34" charset="-122"/>
                <a:ea typeface="微软雅黑" panose="020B0503020204020204" pitchFamily="34" charset="-122"/>
              </a:rPr>
              <a:t>吨</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占地</a:t>
            </a:r>
            <a:r>
              <a:rPr lang="en-US" altLang="zh-CN" sz="2800" b="1" dirty="0">
                <a:solidFill>
                  <a:srgbClr val="C00000"/>
                </a:solidFill>
                <a:latin typeface="微软雅黑" panose="020B0503020204020204" pitchFamily="34" charset="-122"/>
                <a:ea typeface="微软雅黑" panose="020B0503020204020204" pitchFamily="34" charset="-122"/>
              </a:rPr>
              <a:t>150</a:t>
            </a:r>
            <a:r>
              <a:rPr lang="zh-CN" altLang="en-US" sz="2800" b="1" dirty="0">
                <a:solidFill>
                  <a:srgbClr val="000000"/>
                </a:solidFill>
                <a:latin typeface="微软雅黑" panose="020B0503020204020204" pitchFamily="34" charset="-122"/>
                <a:ea typeface="微软雅黑" panose="020B0503020204020204" pitchFamily="34" charset="-122"/>
              </a:rPr>
              <a:t>平方米</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耗电量</a:t>
            </a:r>
            <a:r>
              <a:rPr lang="en-US" altLang="zh-CN" sz="2800" b="1" dirty="0">
                <a:solidFill>
                  <a:srgbClr val="C00000"/>
                </a:solidFill>
                <a:latin typeface="微软雅黑" panose="020B0503020204020204" pitchFamily="34" charset="-122"/>
                <a:ea typeface="微软雅黑" panose="020B0503020204020204" pitchFamily="34" charset="-122"/>
              </a:rPr>
              <a:t>150</a:t>
            </a:r>
            <a:r>
              <a:rPr lang="zh-CN" altLang="en-US" sz="2800" b="1" dirty="0">
                <a:solidFill>
                  <a:srgbClr val="000000"/>
                </a:solidFill>
                <a:latin typeface="微软雅黑" panose="020B0503020204020204" pitchFamily="34" charset="-122"/>
                <a:ea typeface="微软雅黑" panose="020B0503020204020204" pitchFamily="34" charset="-122"/>
              </a:rPr>
              <a:t>千瓦</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5000</a:t>
            </a:r>
            <a:r>
              <a:rPr lang="zh-CN" altLang="en-US" sz="2800" b="1" dirty="0">
                <a:solidFill>
                  <a:srgbClr val="000000"/>
                </a:solidFill>
                <a:latin typeface="微软雅黑" panose="020B0503020204020204" pitchFamily="34" charset="-122"/>
                <a:ea typeface="微软雅黑" panose="020B0503020204020204" pitchFamily="34" charset="-122"/>
              </a:rPr>
              <a:t>次加法运算</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秒，</a:t>
            </a:r>
            <a:r>
              <a:rPr lang="en-US" altLang="zh-CN" sz="2800" b="1" dirty="0">
                <a:solidFill>
                  <a:srgbClr val="C00000"/>
                </a:solidFill>
                <a:latin typeface="微软雅黑" panose="020B0503020204020204" pitchFamily="34" charset="-122"/>
                <a:ea typeface="微软雅黑" panose="020B0503020204020204" pitchFamily="34" charset="-122"/>
              </a:rPr>
              <a:t>500</a:t>
            </a:r>
            <a:r>
              <a:rPr lang="zh-CN" altLang="en-US" sz="2800" b="1" dirty="0">
                <a:solidFill>
                  <a:srgbClr val="000000"/>
                </a:solidFill>
                <a:latin typeface="微软雅黑" panose="020B0503020204020204" pitchFamily="34" charset="-122"/>
                <a:ea typeface="微软雅黑" panose="020B0503020204020204" pitchFamily="34" charset="-122"/>
              </a:rPr>
              <a:t>次乘法运算</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秒</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造价</a:t>
            </a:r>
            <a:r>
              <a:rPr lang="en-US" altLang="zh-CN" sz="2800" b="1" dirty="0">
                <a:solidFill>
                  <a:srgbClr val="C00000"/>
                </a:solidFill>
                <a:latin typeface="微软雅黑" panose="020B0503020204020204" pitchFamily="34" charset="-122"/>
                <a:ea typeface="微软雅黑" panose="020B0503020204020204" pitchFamily="34" charset="-122"/>
              </a:rPr>
              <a:t>48</a:t>
            </a:r>
            <a:r>
              <a:rPr lang="zh-CN" altLang="en-US" sz="2800" b="1" dirty="0">
                <a:solidFill>
                  <a:srgbClr val="000000"/>
                </a:solidFill>
                <a:latin typeface="微软雅黑" panose="020B0503020204020204" pitchFamily="34" charset="-122"/>
                <a:ea typeface="微软雅黑" panose="020B0503020204020204" pitchFamily="34" charset="-122"/>
              </a:rPr>
              <a:t>万美元</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电子计算机发展史</a:t>
            </a:r>
            <a:r>
              <a:rPr lang="en-US" altLang="zh-CN" dirty="0">
                <a:latin typeface="黑体" panose="02010609060101010101" pitchFamily="2" charset="-122"/>
                <a:ea typeface="黑体" panose="02010609060101010101" pitchFamily="2" charset="-122"/>
              </a:rPr>
              <a:t>—ENIAC</a:t>
            </a:r>
            <a:endParaRPr lang="zh-CN" altLang="en-US" dirty="0">
              <a:latin typeface="黑体" panose="02010609060101010101" pitchFamily="2" charset="-122"/>
              <a:ea typeface="黑体" panose="02010609060101010101" pitchFamily="2" charset="-122"/>
            </a:endParaRPr>
          </a:p>
        </p:txBody>
      </p:sp>
      <p:pic>
        <p:nvPicPr>
          <p:cNvPr id="4" name="图片 3"/>
          <p:cNvPicPr>
            <a:picLocks noChangeAspect="1"/>
          </p:cNvPicPr>
          <p:nvPr/>
        </p:nvPicPr>
        <p:blipFill>
          <a:blip r:embed="rId2"/>
          <a:stretch>
            <a:fillRect/>
          </a:stretch>
        </p:blipFill>
        <p:spPr>
          <a:xfrm>
            <a:off x="1928664" y="1433511"/>
            <a:ext cx="5988522" cy="4655271"/>
          </a:xfrm>
          <a:prstGeom prst="rect">
            <a:avLst/>
          </a:prstGeom>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电子计算机发展史</a:t>
            </a:r>
            <a:r>
              <a:rPr lang="en-US" altLang="zh-CN" dirty="0">
                <a:latin typeface="黑体" panose="02010609060101010101" pitchFamily="2" charset="-122"/>
                <a:ea typeface="黑体" panose="02010609060101010101" pitchFamily="2" charset="-122"/>
              </a:rPr>
              <a:t>—ENIAC</a:t>
            </a:r>
            <a:r>
              <a:rPr lang="zh-CN" altLang="en-US" dirty="0">
                <a:latin typeface="黑体" panose="02010609060101010101" pitchFamily="2" charset="-122"/>
                <a:ea typeface="黑体" panose="02010609060101010101" pitchFamily="2" charset="-122"/>
              </a:rPr>
              <a:t>主机</a:t>
            </a:r>
          </a:p>
        </p:txBody>
      </p:sp>
      <p:pic>
        <p:nvPicPr>
          <p:cNvPr id="3" name="图片 2"/>
          <p:cNvPicPr>
            <a:picLocks noChangeAspect="1"/>
          </p:cNvPicPr>
          <p:nvPr/>
        </p:nvPicPr>
        <p:blipFill>
          <a:blip r:embed="rId2"/>
          <a:stretch>
            <a:fillRect/>
          </a:stretch>
        </p:blipFill>
        <p:spPr>
          <a:xfrm>
            <a:off x="1928664" y="1347787"/>
            <a:ext cx="6092504" cy="5004556"/>
          </a:xfrm>
          <a:prstGeom prst="rect">
            <a:avLst/>
          </a:prstGeom>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电子计算机的发展史</a:t>
            </a:r>
          </a:p>
        </p:txBody>
      </p:sp>
      <p:sp>
        <p:nvSpPr>
          <p:cNvPr id="18435" name="Rectangle 3"/>
          <p:cNvSpPr>
            <a:spLocks noGrp="1" noChangeArrowheads="1"/>
          </p:cNvSpPr>
          <p:nvPr>
            <p:ph type="body" idx="1"/>
          </p:nvPr>
        </p:nvSpPr>
        <p:spPr>
          <a:xfrm>
            <a:off x="495300" y="1340768"/>
            <a:ext cx="9066212" cy="3600400"/>
          </a:xfrm>
        </p:spPr>
        <p:txBody>
          <a:bodyPr/>
          <a:lstStyle/>
          <a:p>
            <a:pPr>
              <a:lnSpc>
                <a:spcPct val="130000"/>
              </a:lnSpc>
              <a:spcBef>
                <a:spcPct val="0"/>
              </a:spcBef>
              <a:buClrTx/>
              <a:buSzTx/>
              <a:buFont typeface="Arial" panose="020B0604020202020204" pitchFamily="34" charset="0"/>
              <a:buChar char="•"/>
            </a:pPr>
            <a:r>
              <a:rPr lang="en-US" altLang="zh-CN" sz="2500" dirty="0">
                <a:solidFill>
                  <a:srgbClr val="C00000"/>
                </a:solidFill>
                <a:latin typeface="+mj-ea"/>
                <a:ea typeface="+mj-ea"/>
              </a:rPr>
              <a:t>1964</a:t>
            </a:r>
            <a:r>
              <a:rPr lang="zh-CN" altLang="en-US" sz="2500" dirty="0">
                <a:solidFill>
                  <a:srgbClr val="C00000"/>
                </a:solidFill>
                <a:latin typeface="+mj-ea"/>
                <a:ea typeface="+mj-ea"/>
              </a:rPr>
              <a:t>年</a:t>
            </a:r>
            <a:r>
              <a:rPr lang="zh-CN" altLang="en-US" sz="2500" dirty="0">
                <a:latin typeface="+mj-ea"/>
                <a:ea typeface="+mj-ea"/>
              </a:rPr>
              <a:t>，中国制成了第一台</a:t>
            </a:r>
            <a:r>
              <a:rPr lang="zh-CN" altLang="en-US" sz="2500" dirty="0">
                <a:solidFill>
                  <a:srgbClr val="0000FF"/>
                </a:solidFill>
                <a:latin typeface="+mj-ea"/>
                <a:ea typeface="+mj-ea"/>
              </a:rPr>
              <a:t>全晶体管电子计算机</a:t>
            </a:r>
            <a:r>
              <a:rPr lang="en-US" altLang="zh-CN" sz="2500" dirty="0">
                <a:solidFill>
                  <a:srgbClr val="0000FF"/>
                </a:solidFill>
                <a:latin typeface="+mj-ea"/>
                <a:ea typeface="+mj-ea"/>
              </a:rPr>
              <a:t>441-B</a:t>
            </a:r>
            <a:r>
              <a:rPr lang="zh-CN" altLang="en-US" sz="2500" dirty="0">
                <a:solidFill>
                  <a:srgbClr val="0000FF"/>
                </a:solidFill>
                <a:latin typeface="+mj-ea"/>
                <a:ea typeface="+mj-ea"/>
              </a:rPr>
              <a:t>型</a:t>
            </a:r>
            <a:r>
              <a:rPr lang="zh-CN" altLang="en-US" sz="2500" dirty="0">
                <a:latin typeface="+mj-ea"/>
                <a:ea typeface="+mj-ea"/>
              </a:rPr>
              <a:t>。</a:t>
            </a:r>
            <a:endParaRPr lang="zh-CN" altLang="zh-CN" sz="2500" dirty="0">
              <a:solidFill>
                <a:srgbClr val="000000"/>
              </a:solidFill>
              <a:latin typeface="+mj-ea"/>
              <a:ea typeface="+mj-ea"/>
            </a:endParaRPr>
          </a:p>
          <a:p>
            <a:pPr>
              <a:lnSpc>
                <a:spcPct val="130000"/>
              </a:lnSpc>
              <a:spcBef>
                <a:spcPct val="0"/>
              </a:spcBef>
              <a:buClrTx/>
              <a:buSzTx/>
              <a:buFont typeface="Arial" panose="020B0604020202020204" pitchFamily="34" charset="0"/>
              <a:buChar char="•"/>
            </a:pPr>
            <a:r>
              <a:rPr lang="en-US" altLang="zh-CN" sz="2500" dirty="0">
                <a:solidFill>
                  <a:srgbClr val="C00000"/>
                </a:solidFill>
                <a:latin typeface="+mj-ea"/>
                <a:ea typeface="+mj-ea"/>
              </a:rPr>
              <a:t>1964</a:t>
            </a:r>
            <a:r>
              <a:rPr lang="zh-CN" altLang="en-US" sz="2500" dirty="0">
                <a:solidFill>
                  <a:srgbClr val="C00000"/>
                </a:solidFill>
                <a:latin typeface="+mj-ea"/>
                <a:ea typeface="+mj-ea"/>
              </a:rPr>
              <a:t>年</a:t>
            </a:r>
            <a:r>
              <a:rPr lang="en-US" altLang="zh-CN" sz="2500" dirty="0">
                <a:solidFill>
                  <a:srgbClr val="C00000"/>
                </a:solidFill>
                <a:latin typeface="+mj-ea"/>
                <a:ea typeface="+mj-ea"/>
              </a:rPr>
              <a:t>9</a:t>
            </a:r>
            <a:r>
              <a:rPr lang="zh-CN" altLang="en-US" sz="2500" dirty="0">
                <a:solidFill>
                  <a:srgbClr val="C00000"/>
                </a:solidFill>
                <a:latin typeface="+mj-ea"/>
                <a:ea typeface="+mj-ea"/>
              </a:rPr>
              <a:t>月</a:t>
            </a:r>
            <a:r>
              <a:rPr lang="en-US" altLang="zh-CN" sz="2500" dirty="0">
                <a:solidFill>
                  <a:srgbClr val="C00000"/>
                </a:solidFill>
                <a:latin typeface="+mj-ea"/>
                <a:ea typeface="+mj-ea"/>
              </a:rPr>
              <a:t>29</a:t>
            </a:r>
            <a:r>
              <a:rPr lang="zh-CN" altLang="en-US" sz="2500" dirty="0">
                <a:solidFill>
                  <a:srgbClr val="C00000"/>
                </a:solidFill>
                <a:latin typeface="+mj-ea"/>
                <a:ea typeface="+mj-ea"/>
              </a:rPr>
              <a:t>日</a:t>
            </a:r>
            <a:r>
              <a:rPr lang="zh-CN" altLang="en-US" sz="2500" dirty="0">
                <a:latin typeface="+mj-ea"/>
                <a:ea typeface="+mj-ea"/>
              </a:rPr>
              <a:t>，国防科委</a:t>
            </a:r>
            <a:r>
              <a:rPr lang="en-US" altLang="zh-CN" sz="2500" dirty="0">
                <a:latin typeface="+mj-ea"/>
                <a:ea typeface="+mj-ea"/>
              </a:rPr>
              <a:t>[ 64]</a:t>
            </a:r>
            <a:r>
              <a:rPr lang="zh-CN" altLang="en-US" sz="2500" dirty="0">
                <a:latin typeface="+mj-ea"/>
                <a:ea typeface="+mj-ea"/>
              </a:rPr>
              <a:t>科四字第</a:t>
            </a:r>
            <a:r>
              <a:rPr lang="en-US" altLang="zh-CN" sz="2500" dirty="0">
                <a:latin typeface="+mj-ea"/>
                <a:ea typeface="+mj-ea"/>
              </a:rPr>
              <a:t>1126</a:t>
            </a:r>
            <a:r>
              <a:rPr lang="zh-CN" altLang="en-US" sz="2500" dirty="0">
                <a:latin typeface="+mj-ea"/>
                <a:ea typeface="+mj-ea"/>
              </a:rPr>
              <a:t>号文批复：同意西安军事电讯学院、北京工业学院、上海交通大学、成都电讯工程学院、西北工业大学和三机部六院一所（</a:t>
            </a:r>
            <a:r>
              <a:rPr lang="en-US" altLang="zh-CN" sz="2500" dirty="0">
                <a:latin typeface="+mj-ea"/>
                <a:ea typeface="+mj-ea"/>
              </a:rPr>
              <a:t>601</a:t>
            </a:r>
            <a:r>
              <a:rPr lang="zh-CN" altLang="en-US" sz="2500" dirty="0">
                <a:latin typeface="+mj-ea"/>
                <a:ea typeface="+mj-ea"/>
              </a:rPr>
              <a:t>所）、六机部七院六所（</a:t>
            </a:r>
            <a:r>
              <a:rPr lang="en-US" altLang="zh-CN" sz="2500" dirty="0">
                <a:latin typeface="+mj-ea"/>
                <a:ea typeface="+mj-ea"/>
              </a:rPr>
              <a:t>706</a:t>
            </a:r>
            <a:r>
              <a:rPr lang="zh-CN" altLang="en-US" sz="2500" dirty="0">
                <a:latin typeface="+mj-ea"/>
                <a:ea typeface="+mj-ea"/>
              </a:rPr>
              <a:t>所）等七单位复制</a:t>
            </a:r>
            <a:r>
              <a:rPr lang="en-US" altLang="zh-CN" sz="2500" dirty="0">
                <a:latin typeface="+mj-ea"/>
                <a:ea typeface="+mj-ea"/>
              </a:rPr>
              <a:t>441-B</a:t>
            </a:r>
            <a:r>
              <a:rPr lang="zh-CN" altLang="en-US" sz="2500" dirty="0">
                <a:latin typeface="+mj-ea"/>
                <a:ea typeface="+mj-ea"/>
              </a:rPr>
              <a:t>晶体管计算机。</a:t>
            </a:r>
            <a:endParaRPr lang="zh-CN" altLang="zh-CN" sz="2500" dirty="0">
              <a:solidFill>
                <a:srgbClr val="000000"/>
              </a:solidFill>
              <a:latin typeface="+mj-ea"/>
              <a:ea typeface="+mj-ea"/>
            </a:endParaRPr>
          </a:p>
          <a:p>
            <a:pPr>
              <a:lnSpc>
                <a:spcPct val="130000"/>
              </a:lnSpc>
              <a:spcBef>
                <a:spcPct val="0"/>
              </a:spcBef>
              <a:buClrTx/>
              <a:buSzTx/>
              <a:buFont typeface="Arial" panose="020B0604020202020204" pitchFamily="34" charset="0"/>
              <a:buChar char="•"/>
            </a:pPr>
            <a:r>
              <a:rPr lang="en-US" altLang="zh-CN" sz="2500" dirty="0">
                <a:solidFill>
                  <a:srgbClr val="C00000"/>
                </a:solidFill>
                <a:latin typeface="+mj-ea"/>
                <a:ea typeface="+mj-ea"/>
              </a:rPr>
              <a:t>1964</a:t>
            </a:r>
            <a:r>
              <a:rPr lang="zh-CN" altLang="en-US" sz="2500" dirty="0">
                <a:solidFill>
                  <a:srgbClr val="C00000"/>
                </a:solidFill>
                <a:latin typeface="+mj-ea"/>
                <a:ea typeface="+mj-ea"/>
              </a:rPr>
              <a:t>年</a:t>
            </a:r>
            <a:r>
              <a:rPr lang="en-US" altLang="zh-CN" sz="2500" dirty="0">
                <a:solidFill>
                  <a:srgbClr val="C00000"/>
                </a:solidFill>
                <a:latin typeface="+mj-ea"/>
                <a:ea typeface="+mj-ea"/>
              </a:rPr>
              <a:t>10</a:t>
            </a:r>
            <a:r>
              <a:rPr lang="zh-CN" altLang="en-US" sz="2500" dirty="0">
                <a:solidFill>
                  <a:srgbClr val="C00000"/>
                </a:solidFill>
                <a:latin typeface="+mj-ea"/>
                <a:ea typeface="+mj-ea"/>
              </a:rPr>
              <a:t>月</a:t>
            </a:r>
            <a:r>
              <a:rPr lang="zh-CN" altLang="en-US" sz="2500" dirty="0">
                <a:latin typeface="+mj-ea"/>
                <a:ea typeface="+mj-ea"/>
              </a:rPr>
              <a:t>，哈军工决定成立</a:t>
            </a:r>
            <a:r>
              <a:rPr lang="zh-CN" altLang="en-US" sz="2500" dirty="0">
                <a:solidFill>
                  <a:srgbClr val="0000FF"/>
                </a:solidFill>
                <a:latin typeface="+mj-ea"/>
                <a:ea typeface="+mj-ea"/>
              </a:rPr>
              <a:t>计算机研究室，代号</a:t>
            </a:r>
            <a:r>
              <a:rPr lang="en-US" altLang="zh-CN" sz="2500" dirty="0">
                <a:solidFill>
                  <a:srgbClr val="0000FF"/>
                </a:solidFill>
                <a:latin typeface="+mj-ea"/>
                <a:ea typeface="+mj-ea"/>
              </a:rPr>
              <a:t>408</a:t>
            </a:r>
            <a:r>
              <a:rPr lang="zh-CN" altLang="en-US" sz="2500" dirty="0">
                <a:latin typeface="+mj-ea"/>
                <a:ea typeface="+mj-ea"/>
              </a:rPr>
              <a:t>。</a:t>
            </a:r>
            <a:endParaRPr lang="en-US" altLang="zh-CN" sz="2500" dirty="0">
              <a:latin typeface="+mj-ea"/>
              <a:ea typeface="+mj-ea"/>
            </a:endParaRPr>
          </a:p>
          <a:p>
            <a:pPr>
              <a:lnSpc>
                <a:spcPct val="130000"/>
              </a:lnSpc>
              <a:spcBef>
                <a:spcPct val="0"/>
              </a:spcBef>
              <a:buClrTx/>
              <a:buSzTx/>
              <a:buFont typeface="Arial" panose="020B0604020202020204" pitchFamily="34" charset="0"/>
              <a:buChar char="•"/>
            </a:pPr>
            <a:r>
              <a:rPr lang="en-US" altLang="zh-CN" sz="2500" dirty="0">
                <a:solidFill>
                  <a:srgbClr val="C00000"/>
                </a:solidFill>
                <a:latin typeface="+mj-ea"/>
                <a:ea typeface="+mj-ea"/>
              </a:rPr>
              <a:t>1965</a:t>
            </a:r>
            <a:r>
              <a:rPr lang="zh-CN" altLang="en-US" sz="2500" dirty="0">
                <a:solidFill>
                  <a:srgbClr val="C00000"/>
                </a:solidFill>
                <a:latin typeface="+mj-ea"/>
                <a:ea typeface="+mj-ea"/>
              </a:rPr>
              <a:t>年</a:t>
            </a:r>
            <a:r>
              <a:rPr lang="en-US" altLang="zh-CN" sz="2500" dirty="0">
                <a:solidFill>
                  <a:srgbClr val="C00000"/>
                </a:solidFill>
                <a:latin typeface="+mj-ea"/>
                <a:ea typeface="+mj-ea"/>
              </a:rPr>
              <a:t>4</a:t>
            </a:r>
            <a:r>
              <a:rPr lang="zh-CN" altLang="en-US" sz="2500" dirty="0">
                <a:solidFill>
                  <a:srgbClr val="C00000"/>
                </a:solidFill>
                <a:latin typeface="+mj-ea"/>
                <a:ea typeface="+mj-ea"/>
              </a:rPr>
              <a:t>月</a:t>
            </a:r>
            <a:r>
              <a:rPr lang="zh-CN" altLang="en-US" sz="2500" dirty="0">
                <a:latin typeface="+mj-ea"/>
                <a:ea typeface="+mj-ea"/>
              </a:rPr>
              <a:t>，国防科委指示哈军工复制三台</a:t>
            </a:r>
            <a:r>
              <a:rPr lang="en-US" altLang="zh-CN" sz="2500" dirty="0">
                <a:latin typeface="+mj-ea"/>
                <a:ea typeface="+mj-ea"/>
              </a:rPr>
              <a:t>441-B</a:t>
            </a:r>
            <a:r>
              <a:rPr lang="zh-CN" altLang="en-US" sz="2500" dirty="0">
                <a:latin typeface="+mj-ea"/>
                <a:ea typeface="+mj-ea"/>
              </a:rPr>
              <a:t>晶体管计算机，供三个试验基地的紧急需要。</a:t>
            </a:r>
            <a:endParaRPr lang="zh-CN" altLang="en-US" sz="2500" dirty="0">
              <a:solidFill>
                <a:srgbClr val="000000"/>
              </a:solidFill>
              <a:latin typeface="+mj-ea"/>
              <a:ea typeface="+mj-ea"/>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微型计算机的发展</a:t>
            </a:r>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摩尔定律</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30"/>
              </a:lnSpc>
              <a:tabLst>
                <a:tab pos="520700" algn="l"/>
                <a:tab pos="1009650" algn="l"/>
              </a:tabLst>
              <a:defRPr/>
            </a:pPr>
            <a:r>
              <a:rPr lang="zh-CN" altLang="en-US" dirty="0">
                <a:solidFill>
                  <a:srgbClr val="000000"/>
                </a:solidFill>
                <a:latin typeface="微软雅黑" panose="020B0503020204020204" pitchFamily="34" charset="-122"/>
                <a:ea typeface="微软雅黑" panose="020B0503020204020204" pitchFamily="34" charset="-122"/>
              </a:rPr>
              <a:t>芯片上集成的晶体管数</a:t>
            </a:r>
            <a:r>
              <a:rPr lang="zh-CN" altLang="en-US" dirty="0">
                <a:solidFill>
                  <a:srgbClr val="C00000"/>
                </a:solidFill>
                <a:latin typeface="微软雅黑" panose="020B0503020204020204" pitchFamily="34" charset="-122"/>
                <a:ea typeface="微软雅黑" panose="020B0503020204020204" pitchFamily="34" charset="-122"/>
              </a:rPr>
              <a:t>每</a:t>
            </a:r>
            <a:r>
              <a:rPr lang="en-US" altLang="zh-CN" dirty="0">
                <a:solidFill>
                  <a:srgbClr val="C00000"/>
                </a:solidFill>
                <a:latin typeface="微软雅黑" panose="020B0503020204020204" pitchFamily="34" charset="-122"/>
                <a:ea typeface="微软雅黑" panose="020B0503020204020204" pitchFamily="34" charset="-122"/>
              </a:rPr>
              <a:t>18</a:t>
            </a:r>
            <a:r>
              <a:rPr lang="zh-CN" altLang="en-US" dirty="0">
                <a:solidFill>
                  <a:srgbClr val="C00000"/>
                </a:solidFill>
                <a:latin typeface="微软雅黑" panose="020B0503020204020204" pitchFamily="34" charset="-122"/>
                <a:ea typeface="微软雅黑" panose="020B0503020204020204" pitchFamily="34" charset="-122"/>
              </a:rPr>
              <a:t>个月</a:t>
            </a:r>
            <a:r>
              <a:rPr lang="zh-CN" altLang="en-US" dirty="0">
                <a:solidFill>
                  <a:srgbClr val="000000"/>
                </a:solidFill>
                <a:latin typeface="微软雅黑" panose="020B0503020204020204" pitchFamily="34" charset="-122"/>
                <a:ea typeface="微软雅黑" panose="020B0503020204020204" pitchFamily="34" charset="-122"/>
              </a:rPr>
              <a:t>增加</a:t>
            </a:r>
            <a:r>
              <a:rPr lang="zh-CN" altLang="en-US" dirty="0">
                <a:solidFill>
                  <a:srgbClr val="C00000"/>
                </a:solidFill>
                <a:latin typeface="微软雅黑" panose="020B0503020204020204" pitchFamily="34" charset="-122"/>
                <a:ea typeface="微软雅黑" panose="020B0503020204020204" pitchFamily="34" charset="-122"/>
              </a:rPr>
              <a:t>一倍</a:t>
            </a:r>
            <a:endParaRPr lang="en-US" altLang="zh-CN" dirty="0">
              <a:solidFill>
                <a:srgbClr val="C00000"/>
              </a:solidFill>
              <a:latin typeface="微软雅黑" panose="020B0503020204020204" pitchFamily="34" charset="-122"/>
              <a:ea typeface="微软雅黑" panose="020B0503020204020204" pitchFamily="34" charset="-122"/>
            </a:endParaRP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352600" y="2348880"/>
            <a:ext cx="7056784" cy="3734760"/>
          </a:xfrm>
          <a:prstGeom prst="rect">
            <a:avLst/>
          </a:prstGeom>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微处理器的发展（</a:t>
            </a:r>
            <a:r>
              <a:rPr lang="en-US" altLang="zh-CN" dirty="0">
                <a:latin typeface="黑体" panose="02010609060101010101" pitchFamily="2" charset="-122"/>
                <a:ea typeface="黑体" panose="02010609060101010101" pitchFamily="2" charset="-122"/>
              </a:rPr>
              <a:t>Intel CPU</a:t>
            </a:r>
            <a:r>
              <a:rPr lang="zh-CN" altLang="en-US" dirty="0">
                <a:latin typeface="黑体" panose="02010609060101010101" pitchFamily="2" charset="-122"/>
                <a:ea typeface="黑体" panose="02010609060101010101" pitchFamily="2" charset="-122"/>
              </a:rPr>
              <a:t>）</a:t>
            </a:r>
          </a:p>
        </p:txBody>
      </p:sp>
      <p:sp>
        <p:nvSpPr>
          <p:cNvPr id="18435" name="Rectangle 3"/>
          <p:cNvSpPr>
            <a:spLocks noGrp="1" noChangeArrowheads="1"/>
          </p:cNvSpPr>
          <p:nvPr>
            <p:ph type="body" idx="1"/>
          </p:nvPr>
        </p:nvSpPr>
        <p:spPr>
          <a:xfrm>
            <a:off x="495300" y="1628800"/>
            <a:ext cx="9066212" cy="3591172"/>
          </a:xfrm>
        </p:spPr>
        <p:txBody>
          <a:bodyPr/>
          <a:lstStyle/>
          <a:p>
            <a:pPr>
              <a:lnSpc>
                <a:spcPts val="2435"/>
              </a:lnSpc>
              <a:buFont typeface="Arial" panose="020B0604020202020204"/>
              <a:buChar char="•"/>
              <a:tabLst>
                <a:tab pos="520700" algn="l"/>
                <a:tab pos="1009650" algn="l"/>
              </a:tabLst>
              <a:defRPr/>
            </a:pPr>
            <a:r>
              <a:rPr lang="en-US" altLang="zh-CN"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4004/8008</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1971-1972</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2350"/>
              </a:lnSpc>
              <a:buFont typeface="Arial" panose="020B0604020202020204"/>
              <a:buChar char="•"/>
              <a:tabLst>
                <a:tab pos="520700" algn="l"/>
                <a:tab pos="1009650" algn="l"/>
              </a:tabLst>
              <a:defRPr/>
            </a:pP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4</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低档</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2300</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个晶体管</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制作工艺</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50µm</a:t>
            </a:r>
          </a:p>
          <a:p>
            <a:pPr>
              <a:lnSpc>
                <a:spcPts val="235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时钟频率</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&lt;1MHz</a:t>
            </a:r>
          </a:p>
          <a:p>
            <a:pPr>
              <a:lnSpc>
                <a:spcPts val="2820"/>
              </a:lnSpc>
              <a:buFont typeface="Arial" panose="020B0604020202020204"/>
              <a:buChar char="•"/>
              <a:tabLst>
                <a:tab pos="520700" algn="l"/>
                <a:tab pos="1009650" algn="l"/>
              </a:tabLst>
              <a:defRPr/>
            </a:pPr>
            <a:r>
              <a:rPr lang="en-US"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8080/8085</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1974-1976</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2350"/>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4500</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个晶体管</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/2µm</a:t>
            </a:r>
          </a:p>
          <a:p>
            <a:pPr>
              <a:lnSpc>
                <a:spcPts val="235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时钟频率</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2MHz</a:t>
            </a:r>
          </a:p>
          <a:p>
            <a:pPr>
              <a:lnSpc>
                <a:spcPts val="282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8086/8088/80286</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1978-1982</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2350"/>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16</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2.9-13</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万个晶体管</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/1.5µm</a:t>
            </a:r>
          </a:p>
          <a:p>
            <a:pPr>
              <a:lnSpc>
                <a:spcPts val="235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时钟频率</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5-16MHz</a:t>
            </a:r>
          </a:p>
          <a:p>
            <a:pPr>
              <a:lnSpc>
                <a:spcPts val="282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80386/80486</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1985-1989</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2350"/>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低档</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32</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27.5-120</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万个晶体管</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/1µm</a:t>
            </a:r>
          </a:p>
          <a:p>
            <a:pPr>
              <a:lnSpc>
                <a:spcPts val="235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时钟频率</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16-100MHz</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ea typeface="宋体" panose="02010600030101010101" pitchFamily="2" charset="-122"/>
              </a:rPr>
              <a:t>微处理器的发展</a:t>
            </a:r>
          </a:p>
        </p:txBody>
      </p:sp>
      <p:sp>
        <p:nvSpPr>
          <p:cNvPr id="18435" name="Rectangle 3"/>
          <p:cNvSpPr>
            <a:spLocks noGrp="1" noChangeArrowheads="1"/>
          </p:cNvSpPr>
          <p:nvPr>
            <p:ph type="body" idx="1"/>
          </p:nvPr>
        </p:nvSpPr>
        <p:spPr>
          <a:xfrm>
            <a:off x="495300" y="1124744"/>
            <a:ext cx="9066212" cy="3591172"/>
          </a:xfrm>
        </p:spPr>
        <p:txBody>
          <a:bodyPr/>
          <a:lstStyle/>
          <a:p>
            <a:pPr>
              <a:buFont typeface="Arial" panose="020B0604020202020204"/>
              <a:buChar char="•"/>
              <a:tabLst>
                <a:tab pos="520700" algn="l"/>
                <a:tab pos="1009650" algn="l"/>
              </a:tabLst>
              <a:defRPr/>
            </a:pPr>
            <a:r>
              <a:rPr lang="en-US" altLang="zh-CN" sz="2000" dirty="0">
                <a:solidFill>
                  <a:srgbClr val="0000FF"/>
                </a:solidFill>
                <a:latin typeface="微软雅黑" panose="020B0503020204020204" pitchFamily="34" charset="-122"/>
                <a:ea typeface="微软雅黑" panose="020B0503020204020204" pitchFamily="34" charset="-122"/>
              </a:rPr>
              <a:t>  Pentium</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1993</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奔腾：</a:t>
            </a:r>
            <a:r>
              <a:rPr lang="en-US" altLang="zh-CN" sz="2000" dirty="0">
                <a:solidFill>
                  <a:srgbClr val="C00000"/>
                </a:solidFill>
                <a:latin typeface="微软雅黑" panose="020B0503020204020204" pitchFamily="34" charset="-122"/>
                <a:ea typeface="微软雅黑" panose="020B0503020204020204" pitchFamily="34" charset="-122"/>
              </a:rPr>
              <a:t>Intel</a:t>
            </a:r>
            <a:r>
              <a:rPr lang="zh-CN" altLang="en-US" sz="2000" dirty="0">
                <a:solidFill>
                  <a:srgbClr val="C00000"/>
                </a:solidFill>
                <a:latin typeface="微软雅黑" panose="020B0503020204020204" pitchFamily="34" charset="-122"/>
                <a:ea typeface="微软雅黑" panose="020B0503020204020204" pitchFamily="34" charset="-122"/>
              </a:rPr>
              <a:t>的第五代 </a:t>
            </a:r>
            <a:r>
              <a:rPr lang="en-US" altLang="zh-CN" sz="2000" dirty="0">
                <a:solidFill>
                  <a:srgbClr val="C00000"/>
                </a:solidFill>
                <a:latin typeface="微软雅黑" panose="020B0503020204020204" pitchFamily="34" charset="-122"/>
                <a:ea typeface="微软雅黑" panose="020B0503020204020204" pitchFamily="34" charset="-122"/>
              </a:rPr>
              <a:t>x86</a:t>
            </a:r>
            <a:r>
              <a:rPr lang="zh-CN" altLang="en-US" sz="2000" dirty="0">
                <a:solidFill>
                  <a:srgbClr val="C00000"/>
                </a:solidFill>
                <a:latin typeface="微软雅黑" panose="020B0503020204020204" pitchFamily="34" charset="-122"/>
                <a:ea typeface="微软雅黑" panose="020B0503020204020204" pitchFamily="34" charset="-122"/>
              </a:rPr>
              <a:t>架构</a:t>
            </a:r>
          </a:p>
          <a:p>
            <a:pPr>
              <a:buFont typeface="Arial" panose="020B0604020202020204"/>
              <a:buChar char="•"/>
              <a:tabLst>
                <a:tab pos="520700" algn="l"/>
                <a:tab pos="1009650" algn="l"/>
              </a:tabLst>
              <a:defRPr/>
            </a:pPr>
            <a:r>
              <a:rPr lang="zh-CN" altLang="en-US" sz="2000" dirty="0">
                <a:solidFill>
                  <a:srgbClr val="CCCCFF"/>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64</a:t>
            </a:r>
            <a:r>
              <a:rPr lang="zh-CN" altLang="en-US" sz="2000" dirty="0">
                <a:solidFill>
                  <a:srgbClr val="000000"/>
                </a:solidFill>
                <a:latin typeface="微软雅黑" panose="020B0503020204020204" pitchFamily="34" charset="-122"/>
                <a:ea typeface="微软雅黑" panose="020B0503020204020204" pitchFamily="34" charset="-122"/>
              </a:rPr>
              <a:t>位，</a:t>
            </a:r>
            <a:r>
              <a:rPr lang="en-US" altLang="zh-CN" sz="2000" dirty="0">
                <a:solidFill>
                  <a:srgbClr val="000000"/>
                </a:solidFill>
                <a:latin typeface="微软雅黑" panose="020B0503020204020204" pitchFamily="34" charset="-122"/>
                <a:ea typeface="微软雅黑" panose="020B0503020204020204" pitchFamily="34" charset="-122"/>
              </a:rPr>
              <a:t>310-450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/0.8µm/</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66-200MHz</a:t>
            </a:r>
          </a:p>
          <a:p>
            <a:pPr>
              <a:buFont typeface="Arial" panose="020B0604020202020204"/>
              <a:buChar char="•"/>
              <a:tabLst>
                <a:tab pos="520700" algn="l"/>
                <a:tab pos="1009650" algn="l"/>
              </a:tabLst>
              <a:defRPr/>
            </a:pPr>
            <a:r>
              <a:rPr lang="en-US" altLang="zh-CN" sz="2000" dirty="0">
                <a:solidFill>
                  <a:srgbClr val="0000FF"/>
                </a:solidFill>
                <a:latin typeface="微软雅黑" panose="020B0503020204020204" pitchFamily="34" charset="-122"/>
                <a:ea typeface="微软雅黑" panose="020B0503020204020204" pitchFamily="34" charset="-122"/>
              </a:rPr>
              <a:t>	Pentium Pro/Pentium MMX</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1995-1996</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550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/0.5µm /</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150-200MHz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err="1">
                <a:solidFill>
                  <a:srgbClr val="0000FF"/>
                </a:solidFill>
                <a:latin typeface="微软雅黑" panose="020B0503020204020204" pitchFamily="34" charset="-122"/>
                <a:ea typeface="微软雅黑" panose="020B0503020204020204" pitchFamily="34" charset="-122"/>
              </a:rPr>
              <a:t>PentiumⅡ</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1997</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750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/0.35µm /</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233-450MHz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Pentium Ⅲ</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1999</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950-2800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/0.25-0.18µm /</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450MHz-1.4GHz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Pentium Ⅳ/Pentium M/Celeron M</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2000-2003</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4200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/0.13µm/</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1.5-2.8GHz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Pentium D</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2005</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双核，</a:t>
            </a:r>
            <a:r>
              <a:rPr lang="en-US" altLang="zh-CN" sz="2000" dirty="0">
                <a:solidFill>
                  <a:srgbClr val="000000"/>
                </a:solidFill>
                <a:latin typeface="微软雅黑" panose="020B0503020204020204" pitchFamily="34" charset="-122"/>
                <a:ea typeface="微软雅黑" panose="020B0503020204020204" pitchFamily="34" charset="-122"/>
              </a:rPr>
              <a:t>90nm/</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2.66-3.6GHz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Core Duo </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2006</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酷睿：</a:t>
            </a:r>
            <a:r>
              <a:rPr lang="en-US" altLang="zh-CN" sz="2000" dirty="0">
                <a:solidFill>
                  <a:srgbClr val="C00000"/>
                </a:solidFill>
                <a:latin typeface="微软雅黑" panose="020B0503020204020204" pitchFamily="34" charset="-122"/>
                <a:ea typeface="微软雅黑" panose="020B0503020204020204" pitchFamily="34" charset="-122"/>
              </a:rPr>
              <a:t>Intel</a:t>
            </a:r>
            <a:r>
              <a:rPr lang="zh-CN" altLang="en-US" sz="2000" dirty="0">
                <a:solidFill>
                  <a:srgbClr val="C00000"/>
                </a:solidFill>
                <a:latin typeface="微软雅黑" panose="020B0503020204020204" pitchFamily="34" charset="-122"/>
                <a:ea typeface="微软雅黑" panose="020B0503020204020204" pitchFamily="34" charset="-122"/>
              </a:rPr>
              <a:t>的第八代 </a:t>
            </a:r>
            <a:r>
              <a:rPr lang="en-US" altLang="zh-CN" sz="2000" dirty="0">
                <a:solidFill>
                  <a:srgbClr val="C00000"/>
                </a:solidFill>
                <a:latin typeface="微软雅黑" panose="020B0503020204020204" pitchFamily="34" charset="-122"/>
                <a:ea typeface="微软雅黑" panose="020B0503020204020204" pitchFamily="34" charset="-122"/>
              </a:rPr>
              <a:t>x86</a:t>
            </a:r>
            <a:r>
              <a:rPr lang="zh-CN" altLang="en-US" sz="2000" dirty="0">
                <a:solidFill>
                  <a:srgbClr val="C00000"/>
                </a:solidFill>
                <a:latin typeface="微软雅黑" panose="020B0503020204020204" pitchFamily="34" charset="-122"/>
                <a:ea typeface="微软雅黑" panose="020B0503020204020204" pitchFamily="34" charset="-122"/>
              </a:rPr>
              <a:t>架构</a:t>
            </a:r>
          </a:p>
          <a:p>
            <a:pPr>
              <a:buFont typeface="Arial" panose="020B0604020202020204"/>
              <a:buChar char="•"/>
              <a:tabLst>
                <a:tab pos="520700" algn="l"/>
                <a:tab pos="1009650" algn="l"/>
              </a:tabLst>
              <a:defRPr/>
            </a:pPr>
            <a:r>
              <a:rPr lang="zh-CN" altLang="en-US" sz="2000" dirty="0">
                <a:solidFill>
                  <a:srgbClr val="CCCCFF"/>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双核， </a:t>
            </a:r>
            <a:r>
              <a:rPr lang="en-US" altLang="zh-CN" sz="2000" dirty="0">
                <a:solidFill>
                  <a:srgbClr val="000000"/>
                </a:solidFill>
                <a:latin typeface="微软雅黑" panose="020B0503020204020204" pitchFamily="34" charset="-122"/>
                <a:ea typeface="微软雅黑" panose="020B0503020204020204" pitchFamily="34" charset="-122"/>
              </a:rPr>
              <a:t>65nm</a:t>
            </a:r>
            <a:r>
              <a:rPr lang="zh-CN" altLang="en-US" sz="2000" dirty="0">
                <a:solidFill>
                  <a:srgbClr val="000000"/>
                </a:solidFill>
                <a:latin typeface="微软雅黑" panose="020B0503020204020204" pitchFamily="34" charset="-122"/>
                <a:ea typeface="微软雅黑" panose="020B0503020204020204" pitchFamily="34" charset="-122"/>
              </a:rPr>
              <a:t>；六核，</a:t>
            </a:r>
            <a:r>
              <a:rPr lang="en-US" altLang="zh-CN" sz="2000" dirty="0">
                <a:solidFill>
                  <a:srgbClr val="000000"/>
                </a:solidFill>
                <a:latin typeface="微软雅黑" panose="020B0503020204020204" pitchFamily="34" charset="-122"/>
                <a:ea typeface="微软雅黑" panose="020B0503020204020204" pitchFamily="34" charset="-122"/>
              </a:rPr>
              <a:t>32nm/</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3.33GHz</a:t>
            </a:r>
          </a:p>
          <a:p>
            <a:pPr>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Intel 4004</a:t>
            </a:r>
            <a:r>
              <a:rPr lang="zh-CN" altLang="en-US" dirty="0">
                <a:ea typeface="宋体" panose="02010600030101010101" pitchFamily="2" charset="-122"/>
              </a:rPr>
              <a:t>（</a:t>
            </a:r>
            <a:r>
              <a:rPr lang="en-US" altLang="zh-CN" dirty="0">
                <a:ea typeface="宋体" panose="02010600030101010101" pitchFamily="2" charset="-122"/>
              </a:rPr>
              <a:t>2300/50µm</a:t>
            </a:r>
            <a:r>
              <a:rPr lang="zh-CN" altLang="en-US" dirty="0">
                <a:ea typeface="宋体" panose="02010600030101010101" pitchFamily="2" charset="-122"/>
              </a:rPr>
              <a:t>）</a:t>
            </a:r>
          </a:p>
        </p:txBody>
      </p:sp>
      <p:pic>
        <p:nvPicPr>
          <p:cNvPr id="4" name="图片 3"/>
          <p:cNvPicPr>
            <a:picLocks noChangeAspect="1"/>
          </p:cNvPicPr>
          <p:nvPr/>
        </p:nvPicPr>
        <p:blipFill>
          <a:blip r:embed="rId2"/>
          <a:stretch>
            <a:fillRect/>
          </a:stretch>
        </p:blipFill>
        <p:spPr>
          <a:xfrm>
            <a:off x="1640632" y="1300162"/>
            <a:ext cx="6706571" cy="4979796"/>
          </a:xfrm>
          <a:prstGeom prst="rect">
            <a:avLst/>
          </a:prstGeom>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Intel 8088</a:t>
            </a:r>
            <a:r>
              <a:rPr lang="zh-CN" altLang="en-US" dirty="0">
                <a:ea typeface="宋体" panose="02010600030101010101" pitchFamily="2" charset="-122"/>
              </a:rPr>
              <a:t>（</a:t>
            </a:r>
            <a:r>
              <a:rPr lang="en-US" altLang="zh-CN" dirty="0">
                <a:ea typeface="宋体" panose="02010600030101010101" pitchFamily="2" charset="-122"/>
              </a:rPr>
              <a:t>2.9</a:t>
            </a:r>
            <a:r>
              <a:rPr lang="zh-CN" altLang="en-US" dirty="0">
                <a:ea typeface="宋体" panose="02010600030101010101" pitchFamily="2" charset="-122"/>
              </a:rPr>
              <a:t>万</a:t>
            </a:r>
            <a:r>
              <a:rPr lang="en-US" altLang="zh-CN" dirty="0">
                <a:ea typeface="宋体" panose="02010600030101010101" pitchFamily="2" charset="-122"/>
              </a:rPr>
              <a:t>/1.5µm</a:t>
            </a:r>
            <a:r>
              <a:rPr lang="zh-CN" altLang="en-US" dirty="0">
                <a:ea typeface="宋体" panose="02010600030101010101" pitchFamily="2" charset="-122"/>
              </a:rPr>
              <a:t>）</a:t>
            </a:r>
          </a:p>
        </p:txBody>
      </p:sp>
      <p:pic>
        <p:nvPicPr>
          <p:cNvPr id="4" name="图片 3"/>
          <p:cNvPicPr>
            <a:picLocks noChangeAspect="1"/>
          </p:cNvPicPr>
          <p:nvPr/>
        </p:nvPicPr>
        <p:blipFill>
          <a:blip r:embed="rId2"/>
          <a:stretch>
            <a:fillRect/>
          </a:stretch>
        </p:blipFill>
        <p:spPr>
          <a:xfrm>
            <a:off x="2360712" y="1276349"/>
            <a:ext cx="4740175" cy="4750685"/>
          </a:xfrm>
          <a:prstGeom prst="rect">
            <a:avLst/>
          </a:prstGeom>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Intel Pentium</a:t>
            </a:r>
            <a:r>
              <a:rPr lang="zh-CN" altLang="en-US" dirty="0">
                <a:ea typeface="宋体" panose="02010600030101010101" pitchFamily="2" charset="-122"/>
              </a:rPr>
              <a:t>（</a:t>
            </a:r>
            <a:r>
              <a:rPr lang="en-US" altLang="zh-CN" dirty="0">
                <a:ea typeface="宋体" panose="02010600030101010101" pitchFamily="2" charset="-122"/>
              </a:rPr>
              <a:t>310</a:t>
            </a:r>
            <a:r>
              <a:rPr lang="zh-CN" altLang="en-US" dirty="0">
                <a:ea typeface="宋体" panose="02010600030101010101" pitchFamily="2" charset="-122"/>
              </a:rPr>
              <a:t>万</a:t>
            </a:r>
            <a:r>
              <a:rPr lang="en-US" altLang="zh-CN" dirty="0">
                <a:ea typeface="宋体" panose="02010600030101010101" pitchFamily="2" charset="-122"/>
              </a:rPr>
              <a:t>/0.8µm</a:t>
            </a:r>
            <a:r>
              <a:rPr lang="zh-CN" altLang="en-US" dirty="0">
                <a:ea typeface="宋体" panose="02010600030101010101" pitchFamily="2" charset="-122"/>
              </a:rPr>
              <a:t>）</a:t>
            </a:r>
          </a:p>
        </p:txBody>
      </p:sp>
      <p:pic>
        <p:nvPicPr>
          <p:cNvPr id="4" name="图片 3"/>
          <p:cNvPicPr>
            <a:picLocks noChangeAspect="1"/>
          </p:cNvPicPr>
          <p:nvPr/>
        </p:nvPicPr>
        <p:blipFill>
          <a:blip r:embed="rId2"/>
          <a:stretch>
            <a:fillRect/>
          </a:stretch>
        </p:blipFill>
        <p:spPr>
          <a:xfrm>
            <a:off x="2576736" y="1528936"/>
            <a:ext cx="4320480" cy="4668575"/>
          </a:xfrm>
          <a:prstGeom prst="rect">
            <a:avLst/>
          </a:prstGeom>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课程体系与主要内容</a:t>
            </a:r>
          </a:p>
        </p:txBody>
      </p:sp>
      <p:pic>
        <p:nvPicPr>
          <p:cNvPr id="3" name="图片 2"/>
          <p:cNvPicPr>
            <a:picLocks noChangeAspect="1"/>
          </p:cNvPicPr>
          <p:nvPr/>
        </p:nvPicPr>
        <p:blipFill>
          <a:blip r:embed="rId3"/>
          <a:stretch>
            <a:fillRect/>
          </a:stretch>
        </p:blipFill>
        <p:spPr>
          <a:xfrm>
            <a:off x="932109" y="1381230"/>
            <a:ext cx="7605723" cy="4011514"/>
          </a:xfrm>
          <a:prstGeom prst="rect">
            <a:avLst/>
          </a:prstGeom>
        </p:spPr>
      </p:pic>
      <p:sp>
        <p:nvSpPr>
          <p:cNvPr id="8" name="TextBox 4"/>
          <p:cNvSpPr txBox="1">
            <a:spLocks noChangeArrowheads="1"/>
          </p:cNvSpPr>
          <p:nvPr/>
        </p:nvSpPr>
        <p:spPr bwMode="auto">
          <a:xfrm>
            <a:off x="704528" y="5589240"/>
            <a:ext cx="89738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000" b="1" dirty="0">
                <a:solidFill>
                  <a:srgbClr val="C00000"/>
                </a:solidFill>
                <a:latin typeface="黑体" panose="02010609060101010101" pitchFamily="2" charset="-122"/>
                <a:ea typeface="黑体" panose="02010609060101010101" pitchFamily="2" charset="-122"/>
              </a:rPr>
              <a:t>微机接口技术</a:t>
            </a:r>
            <a:r>
              <a:rPr lang="zh-CN" altLang="en-US" sz="2000" b="1" dirty="0">
                <a:solidFill>
                  <a:srgbClr val="FF33CC"/>
                </a:solidFill>
                <a:latin typeface="黑体" panose="02010609060101010101" pitchFamily="2" charset="-122"/>
                <a:ea typeface="黑体" panose="02010609060101010101" pitchFamily="2" charset="-122"/>
              </a:rPr>
              <a:t>采用</a:t>
            </a:r>
            <a:r>
              <a:rPr lang="zh-CN" altLang="en-US" sz="2000" dirty="0">
                <a:latin typeface="黑体" panose="02010609060101010101" pitchFamily="2" charset="-122"/>
                <a:ea typeface="黑体" panose="02010609060101010101" pitchFamily="2" charset="-122"/>
              </a:rPr>
              <a:t>硬件与软件相结合的</a:t>
            </a:r>
            <a:r>
              <a:rPr lang="zh-CN" altLang="en-US" sz="2000" dirty="0">
                <a:solidFill>
                  <a:srgbClr val="0000FF"/>
                </a:solidFill>
                <a:latin typeface="黑体" panose="02010609060101010101" pitchFamily="2" charset="-122"/>
                <a:ea typeface="黑体" panose="02010609060101010101" pitchFamily="2" charset="-122"/>
              </a:rPr>
              <a:t>方法</a:t>
            </a:r>
            <a:r>
              <a:rPr lang="zh-CN" altLang="en-US" sz="2000" dirty="0">
                <a:latin typeface="黑体" panose="02010609060101010101" pitchFamily="2" charset="-122"/>
                <a:ea typeface="黑体" panose="02010609060101010101" pitchFamily="2" charset="-122"/>
              </a:rPr>
              <a:t>，</a:t>
            </a:r>
            <a:r>
              <a:rPr lang="zh-CN" altLang="en-US" sz="2000" b="1" dirty="0">
                <a:solidFill>
                  <a:srgbClr val="FF33CC"/>
                </a:solidFill>
                <a:latin typeface="黑体" panose="02010609060101010101" pitchFamily="2" charset="-122"/>
                <a:ea typeface="黑体" panose="02010609060101010101" pitchFamily="2" charset="-122"/>
              </a:rPr>
              <a:t>研究</a:t>
            </a:r>
            <a:r>
              <a:rPr lang="zh-CN" altLang="en-US" sz="2000" dirty="0">
                <a:latin typeface="黑体" panose="02010609060101010101" pitchFamily="2" charset="-122"/>
                <a:ea typeface="黑体" panose="02010609060101010101" pitchFamily="2" charset="-122"/>
              </a:rPr>
              <a:t>微处理器如何与“外部世界”进行最佳连接，以</a:t>
            </a:r>
            <a:r>
              <a:rPr lang="zh-CN" altLang="en-US" sz="2000" b="1" dirty="0">
                <a:solidFill>
                  <a:srgbClr val="FF33CC"/>
                </a:solidFill>
                <a:latin typeface="黑体" panose="02010609060101010101" pitchFamily="2" charset="-122"/>
                <a:ea typeface="黑体" panose="02010609060101010101" pitchFamily="2" charset="-122"/>
              </a:rPr>
              <a:t>实现</a:t>
            </a:r>
            <a:r>
              <a:rPr lang="en-US" altLang="zh-CN" sz="2000" dirty="0">
                <a:latin typeface="黑体" panose="02010609060101010101" pitchFamily="2" charset="-122"/>
                <a:ea typeface="黑体" panose="02010609060101010101" pitchFamily="2" charset="-122"/>
              </a:rPr>
              <a:t>CPU</a:t>
            </a:r>
            <a:r>
              <a:rPr lang="zh-CN" altLang="en-US" sz="2000" dirty="0">
                <a:latin typeface="黑体" panose="02010609060101010101" pitchFamily="2" charset="-122"/>
                <a:ea typeface="黑体" panose="02010609060101010101" pitchFamily="2" charset="-122"/>
              </a:rPr>
              <a:t>与“外部世界”进行高效可靠的信息交换的一门技术。</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Intel </a:t>
            </a:r>
            <a:r>
              <a:rPr lang="en-US" altLang="zh-CN" dirty="0" err="1">
                <a:ea typeface="宋体" panose="02010600030101010101" pitchFamily="2" charset="-122"/>
              </a:rPr>
              <a:t>PentiumⅡ</a:t>
            </a:r>
            <a:r>
              <a:rPr lang="zh-CN" altLang="en-US" dirty="0">
                <a:ea typeface="宋体" panose="02010600030101010101" pitchFamily="2" charset="-122"/>
              </a:rPr>
              <a:t>（</a:t>
            </a:r>
            <a:r>
              <a:rPr lang="en-US" altLang="zh-CN" dirty="0">
                <a:ea typeface="宋体" panose="02010600030101010101" pitchFamily="2" charset="-122"/>
              </a:rPr>
              <a:t>750</a:t>
            </a:r>
            <a:r>
              <a:rPr lang="zh-CN" altLang="en-US" dirty="0">
                <a:ea typeface="宋体" panose="02010600030101010101" pitchFamily="2" charset="-122"/>
              </a:rPr>
              <a:t>万</a:t>
            </a:r>
            <a:r>
              <a:rPr lang="en-US" altLang="zh-CN" dirty="0">
                <a:ea typeface="宋体" panose="02010600030101010101" pitchFamily="2" charset="-122"/>
              </a:rPr>
              <a:t>/0.35µ</a:t>
            </a:r>
            <a:r>
              <a:rPr lang="zh-CN" altLang="en-US" dirty="0">
                <a:ea typeface="宋体" panose="02010600030101010101" pitchFamily="2" charset="-122"/>
              </a:rPr>
              <a:t>）</a:t>
            </a:r>
          </a:p>
        </p:txBody>
      </p:sp>
      <p:pic>
        <p:nvPicPr>
          <p:cNvPr id="4" name="图片 3"/>
          <p:cNvPicPr>
            <a:picLocks noChangeAspect="1"/>
          </p:cNvPicPr>
          <p:nvPr/>
        </p:nvPicPr>
        <p:blipFill>
          <a:blip r:embed="rId2"/>
          <a:stretch>
            <a:fillRect/>
          </a:stretch>
        </p:blipFill>
        <p:spPr>
          <a:xfrm>
            <a:off x="2720752" y="1247775"/>
            <a:ext cx="4464495" cy="4811150"/>
          </a:xfrm>
          <a:prstGeom prst="rect">
            <a:avLst/>
          </a:prstGeom>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sz="3600" dirty="0">
                <a:ea typeface="宋体" panose="02010600030101010101" pitchFamily="2" charset="-122"/>
              </a:rPr>
              <a:t>Intel Pentium Ⅳ</a:t>
            </a:r>
            <a:r>
              <a:rPr lang="zh-CN" altLang="en-US" sz="3600" dirty="0">
                <a:ea typeface="宋体" panose="02010600030101010101" pitchFamily="2" charset="-122"/>
              </a:rPr>
              <a:t>（</a:t>
            </a:r>
            <a:r>
              <a:rPr lang="en-US" altLang="zh-CN" sz="3600" dirty="0">
                <a:ea typeface="宋体" panose="02010600030101010101" pitchFamily="2" charset="-122"/>
              </a:rPr>
              <a:t>Prescott</a:t>
            </a:r>
            <a:r>
              <a:rPr lang="zh-CN" altLang="en-US" sz="3600" dirty="0">
                <a:ea typeface="宋体" panose="02010600030101010101" pitchFamily="2" charset="-122"/>
              </a:rPr>
              <a:t>核心</a:t>
            </a:r>
            <a:r>
              <a:rPr lang="en-US" altLang="zh-CN" sz="3600" dirty="0">
                <a:ea typeface="宋体" panose="02010600030101010101" pitchFamily="2" charset="-122"/>
              </a:rPr>
              <a:t>/ 90nm</a:t>
            </a:r>
            <a:r>
              <a:rPr lang="zh-CN" altLang="en-US" sz="3600" dirty="0">
                <a:ea typeface="宋体" panose="02010600030101010101" pitchFamily="2" charset="-122"/>
              </a:rPr>
              <a:t>）</a:t>
            </a:r>
          </a:p>
        </p:txBody>
      </p:sp>
      <p:pic>
        <p:nvPicPr>
          <p:cNvPr id="4" name="图片 3"/>
          <p:cNvPicPr>
            <a:picLocks noChangeAspect="1"/>
          </p:cNvPicPr>
          <p:nvPr/>
        </p:nvPicPr>
        <p:blipFill>
          <a:blip r:embed="rId3"/>
          <a:stretch>
            <a:fillRect/>
          </a:stretch>
        </p:blipFill>
        <p:spPr>
          <a:xfrm>
            <a:off x="2541568" y="1381124"/>
            <a:ext cx="4931711" cy="4712524"/>
          </a:xfrm>
          <a:prstGeom prst="rect">
            <a:avLst/>
          </a:prstGeom>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第</a:t>
            </a:r>
            <a:r>
              <a:rPr lang="zh-CN" altLang="en-US" sz="3200" dirty="0"/>
              <a:t> </a:t>
            </a:r>
            <a:r>
              <a:rPr lang="en-US" altLang="zh-CN" dirty="0"/>
              <a:t>1</a:t>
            </a:r>
            <a:r>
              <a:rPr lang="en-US" altLang="zh-CN" sz="3200" dirty="0"/>
              <a:t> </a:t>
            </a:r>
            <a:r>
              <a:rPr lang="zh-CN" altLang="en-US" dirty="0"/>
              <a:t>章   绪论</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720090">
              <a:lnSpc>
                <a:spcPts val="3230"/>
              </a:lnSpc>
              <a:spcBef>
                <a:spcPts val="0"/>
              </a:spcBef>
              <a:buFont typeface="Arial" panose="020B0604020202020204"/>
              <a:buChar char="•"/>
              <a:tabLst>
                <a:tab pos="520700" algn="l"/>
                <a:tab pos="1009650" algn="l"/>
              </a:tabLst>
              <a:defRPr/>
            </a:pPr>
            <a:r>
              <a:rPr lang="en-US" altLang="zh-CN" sz="2800" dirty="0">
                <a:solidFill>
                  <a:srgbClr val="000000"/>
                </a:solidFill>
                <a:latin typeface="微软雅黑" panose="020B0503020204020204" pitchFamily="34" charset="-122"/>
                <a:ea typeface="微软雅黑" panose="020B0503020204020204" pitchFamily="34" charset="-122"/>
              </a:rPr>
              <a:t>  1-1 </a:t>
            </a:r>
            <a:r>
              <a:rPr lang="zh-CN" altLang="en-US" sz="2800" dirty="0">
                <a:solidFill>
                  <a:srgbClr val="000000"/>
                </a:solidFill>
                <a:latin typeface="微软雅黑" panose="020B0503020204020204" pitchFamily="34" charset="-122"/>
                <a:ea typeface="微软雅黑" panose="020B0503020204020204" pitchFamily="34" charset="-122"/>
              </a:rPr>
              <a:t>微型计算机的发展概况</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1-2 </a:t>
            </a:r>
            <a:r>
              <a:rPr lang="zh-CN" altLang="en-US" sz="2800" dirty="0">
                <a:solidFill>
                  <a:srgbClr val="000000"/>
                </a:solidFill>
                <a:latin typeface="微软雅黑" panose="020B0503020204020204" pitchFamily="34" charset="-122"/>
                <a:ea typeface="微软雅黑" panose="020B0503020204020204" pitchFamily="34" charset="-122"/>
              </a:rPr>
              <a:t>微型计算机系统</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2695"/>
              </a:lnSpc>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0000CC"/>
                </a:solidFill>
                <a:latin typeface="微软雅黑" panose="020B0503020204020204" pitchFamily="34" charset="-122"/>
                <a:ea typeface="微软雅黑" panose="020B0503020204020204" pitchFamily="34" charset="-122"/>
              </a:rPr>
              <a:t>微型计算机的构成</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3420"/>
              </a:lnSpc>
              <a:spcBef>
                <a:spcPts val="0"/>
              </a:spcBef>
              <a:buFont typeface="Arial" panose="020B0604020202020204"/>
              <a:buChar char="•"/>
              <a:tabLst>
                <a:tab pos="520700" algn="l"/>
                <a:tab pos="1009650" algn="l"/>
              </a:tabLst>
              <a:defRPr/>
            </a:pPr>
            <a:r>
              <a:rPr lang="zh-CN" altLang="en-US" sz="2800" dirty="0">
                <a:solidFill>
                  <a:srgbClr val="0000CC"/>
                </a:solidFill>
                <a:latin typeface="微软雅黑" panose="020B0503020204020204" pitchFamily="34" charset="-122"/>
                <a:ea typeface="微软雅黑" panose="020B0503020204020204" pitchFamily="34" charset="-122"/>
              </a:rPr>
              <a:t>		单片</a:t>
            </a:r>
            <a:r>
              <a:rPr lang="en-US" altLang="zh-CN" sz="28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单板计算机</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3290"/>
              </a:lnSpc>
              <a:spcBef>
                <a:spcPts val="0"/>
              </a:spcBef>
              <a:buFont typeface="Arial" panose="020B0604020202020204"/>
              <a:buChar char="•"/>
              <a:tabLst>
                <a:tab pos="520700" algn="l"/>
                <a:tab pos="1009650" algn="l"/>
              </a:tabLst>
              <a:defRPr/>
            </a:pPr>
            <a:r>
              <a:rPr lang="zh-CN" altLang="en-US" sz="2800" dirty="0">
                <a:solidFill>
                  <a:srgbClr val="0000CC"/>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1-3 </a:t>
            </a:r>
            <a:r>
              <a:rPr lang="zh-CN" altLang="en-US" sz="2800" dirty="0">
                <a:solidFill>
                  <a:srgbClr val="000000"/>
                </a:solidFill>
                <a:latin typeface="微软雅黑" panose="020B0503020204020204" pitchFamily="34" charset="-122"/>
                <a:ea typeface="微软雅黑" panose="020B0503020204020204" pitchFamily="34" charset="-122"/>
              </a:rPr>
              <a:t>计算机数据格式</a:t>
            </a:r>
          </a:p>
          <a:p>
            <a:pPr>
              <a:lnSpc>
                <a:spcPts val="3230"/>
              </a:lnSpc>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计算机基本结构</a:t>
            </a:r>
          </a:p>
        </p:txBody>
      </p:sp>
      <p:sp>
        <p:nvSpPr>
          <p:cNvPr id="18435" name="Rectangle 3"/>
          <p:cNvSpPr>
            <a:spLocks noGrp="1" noChangeArrowheads="1"/>
          </p:cNvSpPr>
          <p:nvPr>
            <p:ph type="body" idx="1"/>
          </p:nvPr>
        </p:nvSpPr>
        <p:spPr>
          <a:xfrm>
            <a:off x="495300" y="1196752"/>
            <a:ext cx="9066212" cy="3591172"/>
          </a:xfrm>
        </p:spPr>
        <p:txBody>
          <a:bodyPr/>
          <a:lstStyle/>
          <a:p>
            <a:pPr marL="360045">
              <a:spcBef>
                <a:spcPts val="0"/>
              </a:spcBef>
              <a:buFont typeface="Arial" panose="020B0604020202020204"/>
              <a:buChar char="•"/>
              <a:tabLst>
                <a:tab pos="520700" algn="l"/>
                <a:tab pos="1009650" algn="l"/>
              </a:tabLst>
              <a:defRPr/>
            </a:pPr>
            <a:r>
              <a:rPr lang="zh-CN" altLang="en-US" sz="2800" dirty="0">
                <a:solidFill>
                  <a:srgbClr val="0000FF"/>
                </a:solidFill>
                <a:latin typeface="微软雅黑" panose="020B0503020204020204" pitchFamily="34" charset="-122"/>
                <a:ea typeface="微软雅黑" panose="020B0503020204020204" pitchFamily="34" charset="-122"/>
              </a:rPr>
              <a:t>冯</a:t>
            </a:r>
            <a:r>
              <a:rPr lang="en-US" altLang="zh-CN" sz="2800" dirty="0">
                <a:solidFill>
                  <a:srgbClr val="0000FF"/>
                </a:solidFill>
                <a:latin typeface="微软雅黑" panose="020B0503020204020204" pitchFamily="34" charset="-122"/>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诺依曼结构</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存储程序原理</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二进制信息表示和处理</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单存储器</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五大组成部分</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C00000"/>
                </a:solidFill>
                <a:latin typeface="微软雅黑" panose="020B0503020204020204" pitchFamily="34" charset="-122"/>
                <a:ea typeface="微软雅黑" panose="020B0503020204020204" pitchFamily="34" charset="-122"/>
              </a:rPr>
              <a:t>在微机中通常称为普林斯顿结构</a:t>
            </a:r>
          </a:p>
          <a:p>
            <a:pPr marL="360045">
              <a:spcBef>
                <a:spcPts val="0"/>
              </a:spcBef>
              <a:buFont typeface="Arial" panose="020B0604020202020204"/>
              <a:buChar char="•"/>
              <a:tabLst>
                <a:tab pos="520700" algn="l"/>
                <a:tab pos="1009650" algn="l"/>
              </a:tabLst>
              <a:defRPr/>
            </a:pPr>
            <a:r>
              <a:rPr lang="zh-CN" altLang="en-US" sz="2800" dirty="0">
                <a:solidFill>
                  <a:srgbClr val="0000FF"/>
                </a:solidFill>
                <a:latin typeface="微软雅黑" panose="020B0503020204020204" pitchFamily="34" charset="-122"/>
                <a:ea typeface="微软雅黑" panose="020B0503020204020204" pitchFamily="34" charset="-122"/>
              </a:rPr>
              <a:t>	哈佛结构</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双存储器</a:t>
            </a:r>
          </a:p>
          <a:p>
            <a:pPr marL="17145" indent="0">
              <a:spcBef>
                <a:spcPts val="0"/>
              </a:spcBef>
              <a:buNone/>
              <a:tabLst>
                <a:tab pos="520700" algn="l"/>
                <a:tab pos="1009650" algn="l"/>
              </a:tabLst>
              <a:defRPr/>
            </a:pPr>
            <a:r>
              <a:rPr lang="zh-CN" altLang="en-US" sz="2000" dirty="0">
                <a:solidFill>
                  <a:srgbClr val="339933"/>
                </a:solidFill>
                <a:latin typeface="微软雅黑" panose="020B0503020204020204" pitchFamily="34" charset="-122"/>
                <a:ea typeface="微软雅黑" panose="020B0503020204020204" pitchFamily="34" charset="-122"/>
              </a:rPr>
              <a:t>                   </a:t>
            </a:r>
            <a:r>
              <a:rPr lang="zh-CN" altLang="en-US" sz="2400" dirty="0">
                <a:solidFill>
                  <a:srgbClr val="339933"/>
                </a:solidFill>
                <a:latin typeface="微软雅黑" panose="020B0503020204020204" pitchFamily="34" charset="-122"/>
                <a:ea typeface="微软雅黑" panose="020B0503020204020204" pitchFamily="34" charset="-122"/>
              </a:rPr>
              <a:t>指令存储器</a:t>
            </a:r>
            <a:endParaRPr lang="en-US" altLang="zh-CN" sz="2400" dirty="0">
              <a:solidFill>
                <a:srgbClr val="339933"/>
              </a:solidFill>
              <a:latin typeface="微软雅黑" panose="020B0503020204020204" pitchFamily="34" charset="-122"/>
              <a:ea typeface="微软雅黑" panose="020B0503020204020204" pitchFamily="34" charset="-122"/>
            </a:endParaRPr>
          </a:p>
          <a:p>
            <a:pPr marL="17145" indent="0">
              <a:spcBef>
                <a:spcPts val="0"/>
              </a:spcBef>
              <a:buNone/>
              <a:tabLst>
                <a:tab pos="520700" algn="l"/>
                <a:tab pos="1009650" algn="l"/>
              </a:tabLst>
              <a:defRPr/>
            </a:pPr>
            <a:r>
              <a:rPr lang="zh-CN" altLang="en-US" sz="2400" dirty="0">
                <a:solidFill>
                  <a:srgbClr val="339933"/>
                </a:solidFill>
                <a:latin typeface="微软雅黑" panose="020B0503020204020204" pitchFamily="34" charset="-122"/>
                <a:ea typeface="微软雅黑" panose="020B0503020204020204" pitchFamily="34" charset="-122"/>
              </a:rPr>
              <a:t>                数据存储器</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计算机基本结构</a:t>
            </a:r>
          </a:p>
        </p:txBody>
      </p:sp>
      <p:sp>
        <p:nvSpPr>
          <p:cNvPr id="18435" name="Rectangle 3"/>
          <p:cNvSpPr>
            <a:spLocks noGrp="1" noChangeArrowheads="1"/>
          </p:cNvSpPr>
          <p:nvPr>
            <p:ph type="body" idx="1"/>
          </p:nvPr>
        </p:nvSpPr>
        <p:spPr>
          <a:xfrm>
            <a:off x="495300" y="1415874"/>
            <a:ext cx="9066212" cy="3591172"/>
          </a:xfrm>
        </p:spPr>
        <p:txBody>
          <a:bodyPr/>
          <a:lstStyle/>
          <a:p>
            <a:pPr>
              <a:lnSpc>
                <a:spcPts val="3230"/>
              </a:lnSpc>
              <a:tabLst>
                <a:tab pos="520700" algn="l"/>
                <a:tab pos="1009650" algn="l"/>
              </a:tabLst>
              <a:defRPr/>
            </a:pPr>
            <a:r>
              <a:rPr lang="zh-CN" altLang="en-US" sz="3200" dirty="0">
                <a:solidFill>
                  <a:srgbClr val="000000"/>
                </a:solidFill>
                <a:latin typeface="微软雅黑" panose="020B0503020204020204" pitchFamily="34" charset="-122"/>
                <a:ea typeface="微软雅黑" panose="020B0503020204020204" pitchFamily="34" charset="-122"/>
              </a:rPr>
              <a:t>冯</a:t>
            </a:r>
            <a:r>
              <a:rPr lang="en-US" altLang="zh-CN" sz="3200" dirty="0">
                <a:solidFill>
                  <a:srgbClr val="000000"/>
                </a:solidFill>
                <a:latin typeface="微软雅黑" panose="020B0503020204020204" pitchFamily="34" charset="-122"/>
                <a:ea typeface="微软雅黑" panose="020B0503020204020204" pitchFamily="34" charset="-122"/>
              </a:rPr>
              <a:t>.</a:t>
            </a:r>
            <a:r>
              <a:rPr lang="zh-CN" altLang="en-US" sz="3200" dirty="0">
                <a:solidFill>
                  <a:srgbClr val="000000"/>
                </a:solidFill>
                <a:latin typeface="微软雅黑" panose="020B0503020204020204" pitchFamily="34" charset="-122"/>
                <a:ea typeface="微软雅黑" panose="020B0503020204020204" pitchFamily="34" charset="-122"/>
              </a:rPr>
              <a:t>诺依曼型计算机的基本模型</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2164022" y="1988840"/>
            <a:ext cx="5728767" cy="3381345"/>
          </a:xfrm>
          <a:prstGeom prst="rect">
            <a:avLst/>
          </a:prstGeom>
        </p:spPr>
      </p:pic>
      <p:sp>
        <p:nvSpPr>
          <p:cNvPr id="17" name="文本框 16"/>
          <p:cNvSpPr txBox="1"/>
          <p:nvPr/>
        </p:nvSpPr>
        <p:spPr>
          <a:xfrm>
            <a:off x="848544" y="5370185"/>
            <a:ext cx="8784976" cy="1405193"/>
          </a:xfrm>
          <a:prstGeom prst="rect">
            <a:avLst/>
          </a:prstGeom>
          <a:noFill/>
        </p:spPr>
        <p:txBody>
          <a:bodyPr wrap="square">
            <a:spAutoFit/>
          </a:bodyPr>
          <a:lstStyle/>
          <a:p>
            <a:pPr>
              <a:lnSpc>
                <a:spcPct val="150000"/>
              </a:lnSpc>
              <a:spcBef>
                <a:spcPct val="0"/>
              </a:spcBef>
              <a:buClrTx/>
              <a:buSzTx/>
              <a:buFontTx/>
              <a:buNone/>
            </a:pPr>
            <a:r>
              <a:rPr lang="zh-CN" altLang="en-US" sz="2000" b="1" dirty="0">
                <a:latin typeface="黑体" panose="02010609060101010101" pitchFamily="2" charset="-122"/>
                <a:ea typeface="黑体" panose="02010609060101010101" pitchFamily="2" charset="-122"/>
              </a:rPr>
              <a:t>数学家冯</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诺依曼提出了计算机制造的三个基本原则，即采用</a:t>
            </a:r>
            <a:r>
              <a:rPr lang="zh-CN" altLang="en-US" sz="2000" b="1" dirty="0">
                <a:solidFill>
                  <a:srgbClr val="C00000"/>
                </a:solidFill>
                <a:latin typeface="黑体" panose="02010609060101010101" pitchFamily="2" charset="-122"/>
                <a:ea typeface="黑体" panose="02010609060101010101" pitchFamily="2" charset="-122"/>
              </a:rPr>
              <a:t>二进制逻辑、程序存储执行以及计算机由五个部分组成（运算器、控制器、存储器、输入设备、输出设备），</a:t>
            </a:r>
            <a:r>
              <a:rPr lang="zh-CN" altLang="en-US" sz="2000" b="1" dirty="0">
                <a:latin typeface="黑体" panose="02010609060101010101" pitchFamily="2" charset="-122"/>
                <a:ea typeface="黑体" panose="02010609060101010101" pitchFamily="2" charset="-122"/>
              </a:rPr>
              <a:t>这套理论被称为冯</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诺依曼体系结构。</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计算机基本结构</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30"/>
              </a:lnSpc>
              <a:tabLst>
                <a:tab pos="520700" algn="l"/>
                <a:tab pos="1009650" algn="l"/>
              </a:tabLst>
              <a:defRPr/>
            </a:pPr>
            <a:r>
              <a:rPr lang="zh-CN" altLang="en-US" sz="3200" dirty="0">
                <a:solidFill>
                  <a:srgbClr val="000000"/>
                </a:solidFill>
                <a:latin typeface="微软雅黑" panose="020B0503020204020204" pitchFamily="34" charset="-122"/>
                <a:ea typeface="微软雅黑" panose="020B0503020204020204" pitchFamily="34" charset="-122"/>
              </a:rPr>
              <a:t>哈弗型计算机的基本模型</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2600" y="2204864"/>
            <a:ext cx="7848249"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a:t>
            </a:r>
          </a:p>
        </p:txBody>
      </p:sp>
      <p:sp>
        <p:nvSpPr>
          <p:cNvPr id="18435" name="Rectangle 3"/>
          <p:cNvSpPr>
            <a:spLocks noGrp="1" noChangeArrowheads="1"/>
          </p:cNvSpPr>
          <p:nvPr>
            <p:ph type="body" idx="1"/>
          </p:nvPr>
        </p:nvSpPr>
        <p:spPr>
          <a:xfrm>
            <a:off x="734774" y="1700808"/>
            <a:ext cx="8850188" cy="3591172"/>
          </a:xfrm>
        </p:spPr>
        <p:txBody>
          <a:bodyPr/>
          <a:lstStyle/>
          <a:p>
            <a:pPr algn="just">
              <a:lnSpc>
                <a:spcPts val="3070"/>
              </a:lnSpc>
              <a:tabLst>
                <a:tab pos="520700" algn="l"/>
                <a:tab pos="1009650" algn="l"/>
              </a:tabLst>
              <a:defRPr/>
            </a:pPr>
            <a:r>
              <a:rPr lang="zh-CN" altLang="en-US" sz="3600" dirty="0">
                <a:solidFill>
                  <a:srgbClr val="000000"/>
                </a:solidFill>
                <a:latin typeface="微软雅黑" panose="020B0503020204020204" pitchFamily="34" charset="-122"/>
                <a:ea typeface="微软雅黑" panose="020B0503020204020204" pitchFamily="34" charset="-122"/>
              </a:rPr>
              <a:t>微型计算机</a:t>
            </a:r>
          </a:p>
          <a:p>
            <a:pPr marL="0" indent="0" algn="just">
              <a:lnSpc>
                <a:spcPts val="855"/>
              </a:lnSpc>
              <a:buNone/>
              <a:tabLst>
                <a:tab pos="520700" algn="l"/>
                <a:tab pos="1009650" algn="l"/>
              </a:tabLst>
              <a:defRPr/>
            </a:pPr>
            <a:endParaRPr lang="zh-CN" altLang="en-US" sz="3600" dirty="0">
              <a:solidFill>
                <a:srgbClr val="000000"/>
              </a:solidFill>
              <a:latin typeface="微软雅黑" panose="020B0503020204020204" pitchFamily="34" charset="-122"/>
              <a:ea typeface="微软雅黑" panose="020B0503020204020204" pitchFamily="34" charset="-122"/>
            </a:endParaRPr>
          </a:p>
          <a:p>
            <a:pPr marL="0" indent="0" algn="just">
              <a:lnSpc>
                <a:spcPts val="855"/>
              </a:lnSpc>
              <a:buNone/>
              <a:tabLst>
                <a:tab pos="520700" algn="l"/>
                <a:tab pos="1009650" algn="l"/>
              </a:tabLst>
              <a:defRPr/>
            </a:pPr>
            <a:endParaRPr lang="zh-CN" altLang="en-US" sz="3600" dirty="0">
              <a:solidFill>
                <a:srgbClr val="000000"/>
              </a:solidFill>
              <a:latin typeface="微软雅黑" panose="020B0503020204020204" pitchFamily="34" charset="-122"/>
              <a:ea typeface="微软雅黑" panose="020B0503020204020204" pitchFamily="34" charset="-122"/>
            </a:endParaRPr>
          </a:p>
          <a:p>
            <a:pPr marL="0" indent="0" algn="just">
              <a:lnSpc>
                <a:spcPct val="150000"/>
              </a:lnSpc>
              <a:buNone/>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以</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微处理器</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为核心（也称</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或中央处理器），配上</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大规模集成电路的存储器</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ROM/RAM</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输入／输出接口电路</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及</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系统总线</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等所组成的计算机。</a:t>
            </a:r>
          </a:p>
          <a:p>
            <a:pPr algn="just">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stretch>
            <a:fillRect/>
          </a:stretch>
        </p:blipFill>
        <p:spPr>
          <a:xfrm>
            <a:off x="1280592" y="1700808"/>
            <a:ext cx="7282903" cy="4279442"/>
          </a:xfrm>
          <a:prstGeom prst="rect">
            <a:avLst/>
          </a:prstGeom>
        </p:spPr>
      </p:pic>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微处理器（</a:t>
            </a:r>
            <a:r>
              <a:rPr lang="en-US" altLang="zh-CN" dirty="0">
                <a:latin typeface="黑体" panose="02010609060101010101" pitchFamily="2" charset="-122"/>
                <a:ea typeface="黑体" panose="02010609060101010101" pitchFamily="2" charset="-122"/>
              </a:rPr>
              <a:t>CPU</a:t>
            </a:r>
            <a:r>
              <a:rPr lang="zh-CN" altLang="en-US" dirty="0">
                <a:latin typeface="黑体" panose="02010609060101010101" pitchFamily="2" charset="-122"/>
                <a:ea typeface="黑体" panose="02010609060101010101" pitchFamily="2" charset="-122"/>
              </a:rPr>
              <a:t>）的构成</a:t>
            </a:r>
          </a:p>
        </p:txBody>
      </p:sp>
      <p:sp>
        <p:nvSpPr>
          <p:cNvPr id="21" name="Text Box 77"/>
          <p:cNvSpPr/>
          <p:nvPr/>
        </p:nvSpPr>
        <p:spPr>
          <a:xfrm>
            <a:off x="7623225" y="6205115"/>
            <a:ext cx="842963" cy="16033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270"/>
              </a:lnSpc>
              <a:defRPr/>
            </a:pPr>
            <a:endParaRPr sz="1195" dirty="0">
              <a:solidFill>
                <a:srgbClr val="0000CC"/>
              </a:solidFill>
              <a:latin typeface="Times New Roman" panose="02020603050405020304" pitchFamily="18" charset="0"/>
              <a:ea typeface="宋体" panose="02010600030101010101" pitchFamily="2" charset="-122"/>
            </a:endParaRPr>
          </a:p>
        </p:txBody>
      </p:sp>
      <p:sp>
        <p:nvSpPr>
          <p:cNvPr id="22" name="Text Box 79"/>
          <p:cNvSpPr/>
          <p:nvPr/>
        </p:nvSpPr>
        <p:spPr>
          <a:xfrm>
            <a:off x="1414513" y="2437978"/>
            <a:ext cx="290512" cy="5397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8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AX</a:t>
            </a:r>
          </a:p>
          <a:p>
            <a:pPr>
              <a:lnSpc>
                <a:spcPts val="855"/>
              </a:lnSpc>
              <a:buFont typeface="Arial" panose="020B0604020202020204"/>
              <a:buChar char="•"/>
              <a:defRPr/>
            </a:pPr>
            <a:endParaRPr sz="1710">
              <a:solidFill>
                <a:srgbClr val="000000"/>
              </a:solidFill>
              <a:latin typeface="Times New Roman" panose="02020603050405020304" pitchFamily="18" charset="0"/>
              <a:ea typeface="宋体" panose="02010600030101010101" pitchFamily="2" charset="-122"/>
            </a:endParaRPr>
          </a:p>
          <a:p>
            <a:pPr>
              <a:lnSpc>
                <a:spcPts val="1795"/>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BX</a:t>
            </a:r>
          </a:p>
        </p:txBody>
      </p:sp>
      <p:sp>
        <p:nvSpPr>
          <p:cNvPr id="23" name="Text Box 80"/>
          <p:cNvSpPr/>
          <p:nvPr/>
        </p:nvSpPr>
        <p:spPr>
          <a:xfrm>
            <a:off x="1409750" y="3114253"/>
            <a:ext cx="301625" cy="5397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8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CX</a:t>
            </a:r>
          </a:p>
          <a:p>
            <a:pPr>
              <a:lnSpc>
                <a:spcPts val="855"/>
              </a:lnSpc>
              <a:buFont typeface="Arial" panose="020B0604020202020204"/>
              <a:buChar char="•"/>
              <a:defRPr/>
            </a:pPr>
            <a:endParaRPr sz="1710">
              <a:solidFill>
                <a:srgbClr val="000000"/>
              </a:solidFill>
              <a:latin typeface="Times New Roman" panose="02020603050405020304" pitchFamily="18" charset="0"/>
              <a:ea typeface="宋体" panose="02010600030101010101" pitchFamily="2" charset="-122"/>
            </a:endParaRPr>
          </a:p>
          <a:p>
            <a:pPr>
              <a:lnSpc>
                <a:spcPts val="1795"/>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DX</a:t>
            </a:r>
          </a:p>
        </p:txBody>
      </p:sp>
      <p:sp>
        <p:nvSpPr>
          <p:cNvPr id="24" name="Text Box 81"/>
          <p:cNvSpPr/>
          <p:nvPr/>
        </p:nvSpPr>
        <p:spPr>
          <a:xfrm>
            <a:off x="4381550" y="3252365"/>
            <a:ext cx="1301750" cy="24098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050"/>
              </a:lnSpc>
              <a:buFont typeface="Arial" panose="020B0604020202020204"/>
              <a:buChar char="•"/>
              <a:tabLst>
                <a:tab pos="260350" algn="l"/>
                <a:tab pos="509905" algn="l"/>
                <a:tab pos="542925" algn="l"/>
                <a:tab pos="553720" algn="l"/>
              </a:tabLst>
              <a:defRPr/>
            </a:pPr>
            <a:r>
              <a:rPr sz="2050" dirty="0" err="1">
                <a:solidFill>
                  <a:srgbClr val="000000"/>
                </a:solidFill>
                <a:latin typeface="黑体" panose="02010609060101010101" pitchFamily="2" charset="-122"/>
                <a:ea typeface="黑体" panose="02010609060101010101" pitchFamily="2" charset="-122"/>
              </a:rPr>
              <a:t>指令及变址</a:t>
            </a:r>
            <a:endParaRPr sz="2050" dirty="0">
              <a:solidFill>
                <a:srgbClr val="000000"/>
              </a:solidFill>
              <a:latin typeface="黑体" panose="02010609060101010101" pitchFamily="2" charset="-122"/>
              <a:ea typeface="黑体" panose="02010609060101010101" pitchFamily="2" charset="-122"/>
            </a:endParaRPr>
          </a:p>
          <a:p>
            <a:pPr>
              <a:lnSpc>
                <a:spcPts val="2460"/>
              </a:lnSpc>
              <a:buFont typeface="Arial" panose="020B0604020202020204"/>
              <a:buChar char="•"/>
              <a:tabLst>
                <a:tab pos="260350" algn="l"/>
                <a:tab pos="509905" algn="l"/>
                <a:tab pos="542925" algn="l"/>
                <a:tab pos="553720" algn="l"/>
              </a:tabLst>
              <a:defRPr/>
            </a:pPr>
            <a:r>
              <a:rPr sz="2050" dirty="0">
                <a:solidFill>
                  <a:srgbClr val="000000"/>
                </a:solidFill>
                <a:latin typeface="黑体" panose="02010609060101010101" pitchFamily="2" charset="-122"/>
                <a:ea typeface="黑体" panose="02010609060101010101" pitchFamily="2" charset="-122"/>
              </a:rPr>
              <a:t>	</a:t>
            </a:r>
            <a:r>
              <a:rPr sz="2050" dirty="0" err="1">
                <a:solidFill>
                  <a:srgbClr val="000000"/>
                </a:solidFill>
                <a:latin typeface="黑体" panose="02010609060101010101" pitchFamily="2" charset="-122"/>
                <a:ea typeface="黑体" panose="02010609060101010101" pitchFamily="2" charset="-122"/>
              </a:rPr>
              <a:t>寄存器</a:t>
            </a:r>
            <a:endParaRPr sz="205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60350" algn="l"/>
                <a:tab pos="509905" algn="l"/>
                <a:tab pos="542925" algn="l"/>
                <a:tab pos="553720" algn="l"/>
              </a:tabLst>
              <a:defRPr/>
            </a:pPr>
            <a:endParaRPr sz="2050" dirty="0">
              <a:solidFill>
                <a:srgbClr val="000000"/>
              </a:solidFill>
              <a:latin typeface="楷体_GB2312" pitchFamily="1" charset="-122"/>
              <a:ea typeface="楷体_GB2312" pitchFamily="1" charset="-122"/>
            </a:endParaRPr>
          </a:p>
          <a:p>
            <a:pPr>
              <a:lnSpc>
                <a:spcPts val="1830"/>
              </a:lnSpc>
              <a:buFont typeface="Arial" panose="020B0604020202020204"/>
              <a:buChar char="•"/>
              <a:tabLst>
                <a:tab pos="260350" algn="l"/>
                <a:tab pos="509905" algn="l"/>
                <a:tab pos="542925" algn="l"/>
                <a:tab pos="553720" algn="l"/>
              </a:tabLst>
              <a:defRPr/>
            </a:pPr>
            <a:r>
              <a:rPr sz="2050" dirty="0">
                <a:solidFill>
                  <a:srgbClr val="000000"/>
                </a:solidFill>
                <a:latin typeface="楷体_GB2312" pitchFamily="1" charset="-122"/>
                <a:ea typeface="楷体_GB2312" pitchFamily="1" charset="-122"/>
              </a:rPr>
              <a:t>		</a:t>
            </a:r>
            <a:r>
              <a:rPr sz="1710" dirty="0">
                <a:solidFill>
                  <a:srgbClr val="000000"/>
                </a:solidFill>
                <a:latin typeface="Times New Roman" panose="02020603050405020304" pitchFamily="18" charset="0"/>
                <a:ea typeface="宋体" panose="02010600030101010101" pitchFamily="2" charset="-122"/>
              </a:rPr>
              <a:t>SP</a:t>
            </a:r>
          </a:p>
          <a:p>
            <a:pPr>
              <a:lnSpc>
                <a:spcPts val="855"/>
              </a:lnSpc>
              <a:buFont typeface="Arial" panose="020B0604020202020204"/>
              <a:buChar char="•"/>
              <a:tabLst>
                <a:tab pos="260350" algn="l"/>
                <a:tab pos="509905" algn="l"/>
                <a:tab pos="542925" algn="l"/>
                <a:tab pos="55372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95"/>
              </a:lnSpc>
              <a:buFont typeface="Arial" panose="020B0604020202020204"/>
              <a:buChar char="•"/>
              <a:tabLst>
                <a:tab pos="260350" algn="l"/>
                <a:tab pos="509905" algn="l"/>
                <a:tab pos="542925" algn="l"/>
                <a:tab pos="553720" algn="l"/>
              </a:tabLst>
              <a:defRPr/>
            </a:pPr>
            <a:r>
              <a:rPr sz="1710" dirty="0">
                <a:solidFill>
                  <a:srgbClr val="000000"/>
                </a:solidFill>
                <a:latin typeface="Times New Roman" panose="02020603050405020304" pitchFamily="18" charset="0"/>
                <a:ea typeface="宋体" panose="02010600030101010101" pitchFamily="2" charset="-122"/>
              </a:rPr>
              <a:t>		BP</a:t>
            </a:r>
          </a:p>
          <a:p>
            <a:pPr>
              <a:lnSpc>
                <a:spcPts val="855"/>
              </a:lnSpc>
              <a:buFont typeface="Arial" panose="020B0604020202020204"/>
              <a:buChar char="•"/>
              <a:tabLst>
                <a:tab pos="260350" algn="l"/>
                <a:tab pos="509905" algn="l"/>
                <a:tab pos="542925" algn="l"/>
                <a:tab pos="55372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85"/>
              </a:lnSpc>
              <a:buFont typeface="Arial" panose="020B0604020202020204"/>
              <a:buChar char="•"/>
              <a:tabLst>
                <a:tab pos="260350" algn="l"/>
                <a:tab pos="509905" algn="l"/>
                <a:tab pos="542925" algn="l"/>
                <a:tab pos="553720" algn="l"/>
              </a:tabLst>
              <a:defRPr/>
            </a:pPr>
            <a:r>
              <a:rPr sz="1710" dirty="0">
                <a:solidFill>
                  <a:srgbClr val="000000"/>
                </a:solidFill>
                <a:latin typeface="Times New Roman" panose="02020603050405020304" pitchFamily="18" charset="0"/>
                <a:ea typeface="宋体" panose="02010600030101010101" pitchFamily="2" charset="-122"/>
              </a:rPr>
              <a:t>				SI</a:t>
            </a:r>
          </a:p>
          <a:p>
            <a:pPr>
              <a:lnSpc>
                <a:spcPts val="855"/>
              </a:lnSpc>
              <a:buFont typeface="Arial" panose="020B0604020202020204"/>
              <a:buChar char="•"/>
              <a:tabLst>
                <a:tab pos="260350" algn="l"/>
                <a:tab pos="509905" algn="l"/>
                <a:tab pos="542925" algn="l"/>
                <a:tab pos="55372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95"/>
              </a:lnSpc>
              <a:buFont typeface="Arial" panose="020B0604020202020204"/>
              <a:buChar char="•"/>
              <a:tabLst>
                <a:tab pos="260350" algn="l"/>
                <a:tab pos="509905" algn="l"/>
                <a:tab pos="542925" algn="l"/>
                <a:tab pos="553720" algn="l"/>
              </a:tabLst>
              <a:defRPr/>
            </a:pPr>
            <a:r>
              <a:rPr sz="1710" dirty="0">
                <a:solidFill>
                  <a:srgbClr val="000000"/>
                </a:solidFill>
                <a:latin typeface="Times New Roman" panose="02020603050405020304" pitchFamily="18" charset="0"/>
                <a:ea typeface="宋体" panose="02010600030101010101" pitchFamily="2" charset="-122"/>
              </a:rPr>
              <a:t>			DI</a:t>
            </a:r>
          </a:p>
          <a:p>
            <a:pPr>
              <a:lnSpc>
                <a:spcPts val="855"/>
              </a:lnSpc>
              <a:buFont typeface="Arial" panose="020B0604020202020204"/>
              <a:buChar char="•"/>
              <a:tabLst>
                <a:tab pos="260350" algn="l"/>
                <a:tab pos="509905" algn="l"/>
                <a:tab pos="542925" algn="l"/>
                <a:tab pos="55372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85"/>
              </a:lnSpc>
              <a:buFont typeface="Arial" panose="020B0604020202020204"/>
              <a:buChar char="•"/>
              <a:tabLst>
                <a:tab pos="260350" algn="l"/>
                <a:tab pos="509905" algn="l"/>
                <a:tab pos="542925" algn="l"/>
                <a:tab pos="553720" algn="l"/>
              </a:tabLst>
              <a:defRPr/>
            </a:pPr>
            <a:r>
              <a:rPr sz="1710" dirty="0">
                <a:solidFill>
                  <a:srgbClr val="000000"/>
                </a:solidFill>
                <a:latin typeface="Times New Roman" panose="02020603050405020304" pitchFamily="18" charset="0"/>
                <a:ea typeface="宋体" panose="02010600030101010101" pitchFamily="2" charset="-122"/>
              </a:rPr>
              <a:t>				IP</a:t>
            </a:r>
          </a:p>
        </p:txBody>
      </p:sp>
      <p:sp>
        <p:nvSpPr>
          <p:cNvPr id="25" name="Text Box 82"/>
          <p:cNvSpPr/>
          <p:nvPr/>
        </p:nvSpPr>
        <p:spPr>
          <a:xfrm>
            <a:off x="6424663" y="3422228"/>
            <a:ext cx="1042987" cy="1827212"/>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050"/>
              </a:lnSpc>
              <a:buFont typeface="Arial" panose="020B0604020202020204"/>
              <a:buChar char="•"/>
              <a:tabLst>
                <a:tab pos="368935" algn="l"/>
                <a:tab pos="379730" algn="l"/>
              </a:tabLst>
              <a:defRPr/>
            </a:pPr>
            <a:r>
              <a:rPr sz="2050" dirty="0" err="1">
                <a:solidFill>
                  <a:srgbClr val="000000"/>
                </a:solidFill>
                <a:latin typeface="黑体" panose="02010609060101010101" pitchFamily="2" charset="-122"/>
                <a:ea typeface="黑体" panose="02010609060101010101" pitchFamily="2" charset="-122"/>
              </a:rPr>
              <a:t>段寄存器</a:t>
            </a:r>
            <a:endParaRPr sz="205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368935" algn="l"/>
                <a:tab pos="379730" algn="l"/>
              </a:tabLst>
              <a:defRPr/>
            </a:pPr>
            <a:endParaRPr sz="2050" dirty="0">
              <a:solidFill>
                <a:srgbClr val="000000"/>
              </a:solidFill>
              <a:latin typeface="楷体_GB2312" pitchFamily="1" charset="-122"/>
              <a:ea typeface="楷体_GB2312" pitchFamily="1" charset="-122"/>
            </a:endParaRPr>
          </a:p>
          <a:p>
            <a:pPr>
              <a:lnSpc>
                <a:spcPts val="855"/>
              </a:lnSpc>
              <a:buFont typeface="Arial" panose="020B0604020202020204"/>
              <a:buChar char="•"/>
              <a:tabLst>
                <a:tab pos="368935" algn="l"/>
                <a:tab pos="379730" algn="l"/>
              </a:tabLst>
              <a:defRPr/>
            </a:pPr>
            <a:endParaRPr sz="2050" dirty="0">
              <a:solidFill>
                <a:srgbClr val="000000"/>
              </a:solidFill>
              <a:latin typeface="楷体_GB2312" pitchFamily="1" charset="-122"/>
              <a:ea typeface="楷体_GB2312" pitchFamily="1" charset="-122"/>
            </a:endParaRPr>
          </a:p>
          <a:p>
            <a:pPr>
              <a:lnSpc>
                <a:spcPts val="1775"/>
              </a:lnSpc>
              <a:buFont typeface="Arial" panose="020B0604020202020204"/>
              <a:buChar char="•"/>
              <a:tabLst>
                <a:tab pos="368935" algn="l"/>
                <a:tab pos="379730" algn="l"/>
              </a:tabLst>
              <a:defRPr/>
            </a:pPr>
            <a:r>
              <a:rPr sz="2050" dirty="0">
                <a:solidFill>
                  <a:srgbClr val="000000"/>
                </a:solidFill>
                <a:latin typeface="楷体_GB2312" pitchFamily="1" charset="-122"/>
                <a:ea typeface="楷体_GB2312" pitchFamily="1" charset="-122"/>
              </a:rPr>
              <a:t>	</a:t>
            </a:r>
            <a:r>
              <a:rPr sz="1710" dirty="0">
                <a:solidFill>
                  <a:srgbClr val="000000"/>
                </a:solidFill>
                <a:latin typeface="Times New Roman" panose="02020603050405020304" pitchFamily="18" charset="0"/>
                <a:ea typeface="宋体" panose="02010600030101010101" pitchFamily="2" charset="-122"/>
              </a:rPr>
              <a:t>CS</a:t>
            </a:r>
          </a:p>
          <a:p>
            <a:pPr>
              <a:lnSpc>
                <a:spcPts val="855"/>
              </a:lnSpc>
              <a:buFont typeface="Arial" panose="020B0604020202020204"/>
              <a:buChar char="•"/>
              <a:tabLst>
                <a:tab pos="368935" algn="l"/>
                <a:tab pos="37973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95"/>
              </a:lnSpc>
              <a:buFont typeface="Arial" panose="020B0604020202020204"/>
              <a:buChar char="•"/>
              <a:tabLst>
                <a:tab pos="368935" algn="l"/>
                <a:tab pos="379730" algn="l"/>
              </a:tabLst>
              <a:defRPr/>
            </a:pPr>
            <a:r>
              <a:rPr sz="1710" dirty="0">
                <a:solidFill>
                  <a:srgbClr val="000000"/>
                </a:solidFill>
                <a:latin typeface="Times New Roman" panose="02020603050405020304" pitchFamily="18" charset="0"/>
                <a:ea typeface="宋体" panose="02010600030101010101" pitchFamily="2" charset="-122"/>
              </a:rPr>
              <a:t>	DS</a:t>
            </a:r>
          </a:p>
          <a:p>
            <a:pPr>
              <a:lnSpc>
                <a:spcPts val="855"/>
              </a:lnSpc>
              <a:buFont typeface="Arial" panose="020B0604020202020204"/>
              <a:buChar char="•"/>
              <a:tabLst>
                <a:tab pos="368935" algn="l"/>
                <a:tab pos="37973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85"/>
              </a:lnSpc>
              <a:buFont typeface="Arial" panose="020B0604020202020204"/>
              <a:buChar char="•"/>
              <a:tabLst>
                <a:tab pos="368935" algn="l"/>
                <a:tab pos="379730" algn="l"/>
              </a:tabLst>
              <a:defRPr/>
            </a:pPr>
            <a:r>
              <a:rPr sz="1710" dirty="0">
                <a:solidFill>
                  <a:srgbClr val="000000"/>
                </a:solidFill>
                <a:latin typeface="Times New Roman" panose="02020603050405020304" pitchFamily="18" charset="0"/>
                <a:ea typeface="宋体" panose="02010600030101010101" pitchFamily="2" charset="-122"/>
              </a:rPr>
              <a:t>		SS</a:t>
            </a:r>
          </a:p>
          <a:p>
            <a:pPr>
              <a:lnSpc>
                <a:spcPts val="855"/>
              </a:lnSpc>
              <a:buFont typeface="Arial" panose="020B0604020202020204"/>
              <a:buChar char="•"/>
              <a:tabLst>
                <a:tab pos="368935" algn="l"/>
                <a:tab pos="37973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95"/>
              </a:lnSpc>
              <a:buFont typeface="Arial" panose="020B0604020202020204"/>
              <a:buChar char="•"/>
              <a:tabLst>
                <a:tab pos="368935" algn="l"/>
                <a:tab pos="379730" algn="l"/>
              </a:tabLst>
              <a:defRPr/>
            </a:pPr>
            <a:r>
              <a:rPr sz="1710" dirty="0">
                <a:solidFill>
                  <a:srgbClr val="000000"/>
                </a:solidFill>
                <a:latin typeface="Times New Roman" panose="02020603050405020304" pitchFamily="18" charset="0"/>
                <a:ea typeface="宋体" panose="02010600030101010101" pitchFamily="2" charset="-122"/>
              </a:rPr>
              <a:t>		ES</a:t>
            </a:r>
          </a:p>
        </p:txBody>
      </p:sp>
      <p:sp>
        <p:nvSpPr>
          <p:cNvPr id="26" name="Text Box 83"/>
          <p:cNvSpPr/>
          <p:nvPr/>
        </p:nvSpPr>
        <p:spPr>
          <a:xfrm>
            <a:off x="2519413" y="5443115"/>
            <a:ext cx="495300"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8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PSW</a:t>
            </a:r>
          </a:p>
        </p:txBody>
      </p:sp>
      <p:sp>
        <p:nvSpPr>
          <p:cNvPr id="27" name="Text Box 84"/>
          <p:cNvSpPr/>
          <p:nvPr/>
        </p:nvSpPr>
        <p:spPr>
          <a:xfrm>
            <a:off x="5028406" y="2335480"/>
            <a:ext cx="1041400" cy="2603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050"/>
              </a:lnSpc>
              <a:buFont typeface="Arial" panose="020B0604020202020204"/>
              <a:buChar char="•"/>
              <a:defRPr/>
            </a:pPr>
            <a:r>
              <a:rPr sz="2050" dirty="0" err="1">
                <a:solidFill>
                  <a:srgbClr val="000000"/>
                </a:solidFill>
                <a:latin typeface="黑体" panose="02010609060101010101" pitchFamily="2" charset="-122"/>
                <a:ea typeface="黑体" panose="02010609060101010101" pitchFamily="2" charset="-122"/>
              </a:rPr>
              <a:t>控制逻辑</a:t>
            </a:r>
            <a:endParaRPr sz="205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微型计算机的构成</a:t>
            </a:r>
          </a:p>
        </p:txBody>
      </p:sp>
      <p:pic>
        <p:nvPicPr>
          <p:cNvPr id="2" name="图片 1"/>
          <p:cNvPicPr>
            <a:picLocks noChangeAspect="1"/>
          </p:cNvPicPr>
          <p:nvPr/>
        </p:nvPicPr>
        <p:blipFill>
          <a:blip r:embed="rId2"/>
          <a:stretch>
            <a:fillRect/>
          </a:stretch>
        </p:blipFill>
        <p:spPr>
          <a:xfrm>
            <a:off x="704527" y="1412776"/>
            <a:ext cx="8441865" cy="5256584"/>
          </a:xfrm>
          <a:prstGeom prst="rect">
            <a:avLst/>
          </a:prstGeom>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微型计算机系统的构成</a:t>
            </a:r>
          </a:p>
        </p:txBody>
      </p:sp>
      <p:sp>
        <p:nvSpPr>
          <p:cNvPr id="18435" name="Rectangle 3"/>
          <p:cNvSpPr>
            <a:spLocks noGrp="1" noChangeArrowheads="1"/>
          </p:cNvSpPr>
          <p:nvPr>
            <p:ph type="body" idx="1"/>
          </p:nvPr>
        </p:nvSpPr>
        <p:spPr>
          <a:xfrm>
            <a:off x="560512" y="1412776"/>
            <a:ext cx="9066212" cy="3591172"/>
          </a:xfrm>
        </p:spPr>
        <p:txBody>
          <a:bodyPr/>
          <a:lstStyle/>
          <a:p>
            <a:pPr>
              <a:lnSpc>
                <a:spcPts val="3355"/>
              </a:lnSpc>
              <a:buFont typeface="Arial" panose="020B0604020202020204"/>
              <a:buChar char="•"/>
              <a:tabLst>
                <a:tab pos="520700" algn="l"/>
                <a:tab pos="1009650" algn="l"/>
                <a:tab pos="4256405" algn="l"/>
              </a:tabLst>
              <a:defRPr/>
            </a:pPr>
            <a:r>
              <a:rPr lang="zh-CN" altLang="en-US" sz="2800" dirty="0">
                <a:solidFill>
                  <a:srgbClr val="000000"/>
                </a:solidFill>
                <a:latin typeface="黑体" panose="02010609060101010101" pitchFamily="2" charset="-122"/>
                <a:ea typeface="黑体" panose="02010609060101010101" pitchFamily="2" charset="-122"/>
              </a:rPr>
              <a:t>以微型计算机为中心</a:t>
            </a:r>
          </a:p>
          <a:p>
            <a:pPr marL="0" indent="0">
              <a:lnSpc>
                <a:spcPts val="855"/>
              </a:lnSpc>
              <a:buNone/>
              <a:tabLst>
                <a:tab pos="520700" algn="l"/>
                <a:tab pos="1009650" algn="l"/>
                <a:tab pos="4256405" algn="l"/>
              </a:tabLst>
              <a:defRPr/>
            </a:pPr>
            <a:endParaRPr lang="zh-CN" altLang="en-US" sz="2800" dirty="0">
              <a:solidFill>
                <a:srgbClr val="000000"/>
              </a:solidFill>
              <a:latin typeface="黑体" panose="02010609060101010101" pitchFamily="2" charset="-122"/>
              <a:ea typeface="黑体" panose="02010609060101010101" pitchFamily="2" charset="-122"/>
            </a:endParaRPr>
          </a:p>
          <a:p>
            <a:pPr>
              <a:lnSpc>
                <a:spcPct val="150000"/>
              </a:lnSpc>
              <a:buFont typeface="Arial" panose="020B0604020202020204"/>
              <a:buChar char="•"/>
              <a:tabLst>
                <a:tab pos="520700" algn="l"/>
                <a:tab pos="1009650" algn="l"/>
                <a:tab pos="4256405" algn="l"/>
              </a:tabLst>
              <a:defRPr/>
            </a:pPr>
            <a:r>
              <a:rPr lang="zh-CN" altLang="en-US" sz="2800" dirty="0">
                <a:solidFill>
                  <a:srgbClr val="000000"/>
                </a:solidFill>
                <a:latin typeface="黑体" panose="02010609060101010101" pitchFamily="2" charset="-122"/>
                <a:ea typeface="黑体" panose="02010609060101010101" pitchFamily="2" charset="-122"/>
              </a:rPr>
              <a:t>配以相应的外围设备以及控制微型计算机工作的软件。</a:t>
            </a:r>
          </a:p>
          <a:p>
            <a:pPr>
              <a:lnSpc>
                <a:spcPts val="855"/>
              </a:lnSpc>
              <a:buFont typeface="Arial" panose="020B0604020202020204"/>
              <a:buChar char="•"/>
              <a:tabLst>
                <a:tab pos="520700" algn="l"/>
                <a:tab pos="1009650" algn="l"/>
                <a:tab pos="4256405"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ts val="855"/>
              </a:lnSpc>
              <a:buFont typeface="Arial" panose="020B0604020202020204"/>
              <a:buChar char="•"/>
              <a:tabLst>
                <a:tab pos="520700" algn="l"/>
                <a:tab pos="1009650" algn="l"/>
                <a:tab pos="4256405"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marL="0" indent="0">
              <a:lnSpc>
                <a:spcPts val="2610"/>
              </a:lnSpc>
              <a:buNone/>
              <a:tabLst>
                <a:tab pos="520700" algn="l"/>
                <a:tab pos="1009650" algn="l"/>
                <a:tab pos="4256405" algn="l"/>
              </a:tabLst>
              <a:defRPr/>
            </a:pPr>
            <a:r>
              <a:rPr lang="zh-CN" altLang="en-US"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0000CC"/>
                </a:solidFill>
                <a:latin typeface="微软雅黑" panose="020B0503020204020204" pitchFamily="34" charset="-122"/>
                <a:ea typeface="微软雅黑" panose="020B0503020204020204" pitchFamily="34" charset="-122"/>
              </a:rPr>
              <a:t>系统软件</a:t>
            </a:r>
          </a:p>
          <a:p>
            <a:pPr>
              <a:lnSpc>
                <a:spcPts val="855"/>
              </a:lnSpc>
              <a:buFont typeface="Arial" panose="020B0604020202020204"/>
              <a:buChar char="•"/>
              <a:tabLst>
                <a:tab pos="520700" algn="l"/>
                <a:tab pos="1009650" algn="l"/>
                <a:tab pos="4256405"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a:lnSpc>
                <a:spcPts val="855"/>
              </a:lnSpc>
              <a:buFont typeface="Arial" panose="020B0604020202020204"/>
              <a:buChar char="•"/>
              <a:tabLst>
                <a:tab pos="520700" algn="l"/>
                <a:tab pos="1009650" algn="l"/>
                <a:tab pos="4256405"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0" indent="0">
              <a:lnSpc>
                <a:spcPts val="2610"/>
              </a:lnSpc>
              <a:buNone/>
              <a:tabLst>
                <a:tab pos="520700" algn="l"/>
                <a:tab pos="1009650" algn="l"/>
                <a:tab pos="4256405" algn="l"/>
              </a:tabLst>
              <a:defRPr/>
            </a:pPr>
            <a:r>
              <a:rPr lang="zh-CN" altLang="en-US" sz="2800" dirty="0">
                <a:solidFill>
                  <a:srgbClr val="0000CC"/>
                </a:solidFill>
                <a:latin typeface="微软雅黑" panose="020B0503020204020204" pitchFamily="34" charset="-122"/>
                <a:ea typeface="微软雅黑" panose="020B0503020204020204" pitchFamily="34" charset="-122"/>
              </a:rPr>
              <a:t>         应用软件</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033120" y="3212976"/>
            <a:ext cx="3138210" cy="2613273"/>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课程地位与重要性</a:t>
            </a:r>
          </a:p>
        </p:txBody>
      </p:sp>
      <p:sp>
        <p:nvSpPr>
          <p:cNvPr id="5" name="Rectangle 3"/>
          <p:cNvSpPr txBox="1">
            <a:spLocks noChangeArrowheads="1"/>
          </p:cNvSpPr>
          <p:nvPr/>
        </p:nvSpPr>
        <p:spPr bwMode="auto">
          <a:xfrm>
            <a:off x="920552" y="1628800"/>
            <a:ext cx="8496944" cy="436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en-US" sz="2800" kern="0" dirty="0"/>
              <a:t>计算机硬件在计算机应用（而非简单使用）中的重要位置</a:t>
            </a:r>
          </a:p>
          <a:p>
            <a:pPr>
              <a:spcBef>
                <a:spcPct val="50000"/>
              </a:spcBef>
            </a:pPr>
            <a:r>
              <a:rPr lang="zh-CN" altLang="en-US" sz="2800" kern="0" dirty="0"/>
              <a:t>本课程是工科计算机专业</a:t>
            </a:r>
            <a:r>
              <a:rPr lang="zh-CN" altLang="en-US" sz="2800" kern="0" dirty="0">
                <a:solidFill>
                  <a:srgbClr val="C00000"/>
                </a:solidFill>
              </a:rPr>
              <a:t>计算机硬件教学</a:t>
            </a:r>
            <a:r>
              <a:rPr lang="zh-CN" altLang="en-US" sz="2800" kern="0" dirty="0"/>
              <a:t>（区分于计算机软件教学）中最重要的一环，是计算机专业学生学习运用</a:t>
            </a:r>
            <a:r>
              <a:rPr lang="zh-CN" altLang="en-US" sz="2800" kern="0" dirty="0">
                <a:solidFill>
                  <a:srgbClr val="C00000"/>
                </a:solidFill>
              </a:rPr>
              <a:t>计算机硬件应用</a:t>
            </a:r>
            <a:r>
              <a:rPr lang="zh-CN" altLang="en-US" sz="2800" kern="0" dirty="0"/>
              <a:t>的最主要课程，对提高学生的计算机硬件应用能力至关重要。已成为学生学习部分后续课程、毕业设计和今后工作的最重要的技术基础。</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微型计算机的三个层次</a:t>
            </a:r>
          </a:p>
        </p:txBody>
      </p:sp>
      <p:pic>
        <p:nvPicPr>
          <p:cNvPr id="5" name="图片 4"/>
          <p:cNvPicPr>
            <a:picLocks noChangeAspect="1"/>
          </p:cNvPicPr>
          <p:nvPr/>
        </p:nvPicPr>
        <p:blipFill>
          <a:blip r:embed="rId2"/>
          <a:stretch>
            <a:fillRect/>
          </a:stretch>
        </p:blipFill>
        <p:spPr>
          <a:xfrm>
            <a:off x="1443080" y="1484784"/>
            <a:ext cx="6864314" cy="4320480"/>
          </a:xfrm>
          <a:prstGeom prst="rect">
            <a:avLst/>
          </a:prstGeom>
        </p:spPr>
      </p:pic>
      <p:sp>
        <p:nvSpPr>
          <p:cNvPr id="36" name="Text Box 7"/>
          <p:cNvSpPr/>
          <p:nvPr/>
        </p:nvSpPr>
        <p:spPr>
          <a:xfrm>
            <a:off x="2792760" y="2708920"/>
            <a:ext cx="568325" cy="1905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85"/>
              </a:lnSpc>
              <a:buFont typeface="Arial" panose="020B0604020202020204"/>
              <a:buChar char="•"/>
              <a:defRPr/>
            </a:pPr>
            <a:r>
              <a:rPr sz="1455" dirty="0" err="1">
                <a:solidFill>
                  <a:srgbClr val="000000"/>
                </a:solidFill>
                <a:latin typeface="黑体" panose="02010609060101010101" pitchFamily="2" charset="-122"/>
                <a:ea typeface="黑体" panose="02010609060101010101" pitchFamily="2" charset="-122"/>
              </a:rPr>
              <a:t>运算器</a:t>
            </a:r>
            <a:endParaRPr sz="1455" dirty="0">
              <a:solidFill>
                <a:srgbClr val="000000"/>
              </a:solidFill>
              <a:latin typeface="黑体" panose="02010609060101010101" pitchFamily="2" charset="-122"/>
              <a:ea typeface="黑体" panose="02010609060101010101" pitchFamily="2" charset="-122"/>
            </a:endParaRPr>
          </a:p>
        </p:txBody>
      </p:sp>
      <p:sp>
        <p:nvSpPr>
          <p:cNvPr id="37" name="Text Box 8"/>
          <p:cNvSpPr/>
          <p:nvPr/>
        </p:nvSpPr>
        <p:spPr>
          <a:xfrm>
            <a:off x="4570760" y="2708920"/>
            <a:ext cx="569912" cy="1905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85"/>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控制器</a:t>
            </a:r>
          </a:p>
        </p:txBody>
      </p:sp>
      <p:sp>
        <p:nvSpPr>
          <p:cNvPr id="38" name="Text Box 9"/>
          <p:cNvSpPr/>
          <p:nvPr/>
        </p:nvSpPr>
        <p:spPr>
          <a:xfrm>
            <a:off x="6345585" y="2708920"/>
            <a:ext cx="757237" cy="1905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85"/>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寄存器组</a:t>
            </a:r>
          </a:p>
        </p:txBody>
      </p:sp>
      <p:sp>
        <p:nvSpPr>
          <p:cNvPr id="39" name="Text Box 10"/>
          <p:cNvSpPr/>
          <p:nvPr/>
        </p:nvSpPr>
        <p:spPr>
          <a:xfrm>
            <a:off x="4083397" y="4429770"/>
            <a:ext cx="431800" cy="1714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345"/>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ROM</a:t>
            </a:r>
          </a:p>
        </p:txBody>
      </p:sp>
      <p:sp>
        <p:nvSpPr>
          <p:cNvPr id="40" name="Text Box 11"/>
          <p:cNvSpPr/>
          <p:nvPr/>
        </p:nvSpPr>
        <p:spPr>
          <a:xfrm>
            <a:off x="5372447" y="3123257"/>
            <a:ext cx="757238" cy="1889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85"/>
              </a:lnSpc>
              <a:buFont typeface="Arial" panose="020B0604020202020204"/>
              <a:buChar char="•"/>
              <a:defRPr/>
            </a:pPr>
            <a:r>
              <a:rPr sz="1455" dirty="0" err="1">
                <a:solidFill>
                  <a:srgbClr val="000000"/>
                </a:solidFill>
                <a:latin typeface="黑体" panose="02010609060101010101" pitchFamily="2" charset="-122"/>
                <a:ea typeface="黑体" panose="02010609060101010101" pitchFamily="2" charset="-122"/>
              </a:rPr>
              <a:t>系统总线</a:t>
            </a:r>
            <a:endParaRPr sz="1455" dirty="0">
              <a:solidFill>
                <a:srgbClr val="000000"/>
              </a:solidFill>
              <a:latin typeface="黑体" panose="02010609060101010101" pitchFamily="2" charset="-122"/>
              <a:ea typeface="黑体" panose="02010609060101010101" pitchFamily="2" charset="-122"/>
            </a:endParaRPr>
          </a:p>
        </p:txBody>
      </p:sp>
      <p:sp>
        <p:nvSpPr>
          <p:cNvPr id="41" name="Text Box 12"/>
          <p:cNvSpPr/>
          <p:nvPr/>
        </p:nvSpPr>
        <p:spPr>
          <a:xfrm>
            <a:off x="2792760" y="4429770"/>
            <a:ext cx="1050925" cy="99853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345"/>
              </a:lnSpc>
              <a:buFont typeface="Arial" panose="020B0604020202020204"/>
              <a:buChar char="•"/>
              <a:tabLst>
                <a:tab pos="292735" algn="l"/>
              </a:tabLst>
              <a:defRPr/>
            </a:pPr>
            <a:r>
              <a:rPr sz="1455">
                <a:solidFill>
                  <a:srgbClr val="000000"/>
                </a:solidFill>
                <a:latin typeface="黑体" panose="02010609060101010101" pitchFamily="2" charset="-122"/>
                <a:ea typeface="黑体" panose="02010609060101010101" pitchFamily="2" charset="-122"/>
              </a:rPr>
              <a:t>RAM</a:t>
            </a: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2225"/>
              </a:lnSpc>
              <a:buFont typeface="Arial" panose="020B0604020202020204"/>
              <a:buChar char="•"/>
              <a:tabLst>
                <a:tab pos="292735" algn="l"/>
              </a:tabLst>
              <a:defRPr/>
            </a:pPr>
            <a:r>
              <a:rPr sz="1455">
                <a:solidFill>
                  <a:srgbClr val="000000"/>
                </a:solidFill>
                <a:latin typeface="黑体" panose="02010609060101010101" pitchFamily="2" charset="-122"/>
                <a:ea typeface="黑体" panose="02010609060101010101" pitchFamily="2" charset="-122"/>
              </a:rPr>
              <a:t>	系统软件</a:t>
            </a:r>
          </a:p>
        </p:txBody>
      </p:sp>
      <p:sp>
        <p:nvSpPr>
          <p:cNvPr id="42" name="Text Box 13"/>
          <p:cNvSpPr/>
          <p:nvPr/>
        </p:nvSpPr>
        <p:spPr>
          <a:xfrm>
            <a:off x="5216872" y="4398020"/>
            <a:ext cx="674688" cy="1042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605"/>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I/O 接口</a:t>
            </a: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2340"/>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I/O 设备</a:t>
            </a:r>
          </a:p>
        </p:txBody>
      </p:sp>
      <p:sp>
        <p:nvSpPr>
          <p:cNvPr id="43" name="Text Box 14"/>
          <p:cNvSpPr/>
          <p:nvPr/>
        </p:nvSpPr>
        <p:spPr>
          <a:xfrm>
            <a:off x="6509097" y="4398020"/>
            <a:ext cx="674688" cy="1042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605"/>
              </a:lnSpc>
              <a:buFont typeface="Arial" panose="020B0604020202020204"/>
              <a:buChar char="•"/>
              <a:defRPr/>
            </a:pPr>
            <a:r>
              <a:rPr sz="1455" dirty="0">
                <a:solidFill>
                  <a:srgbClr val="000000"/>
                </a:solidFill>
                <a:latin typeface="黑体" panose="02010609060101010101" pitchFamily="2" charset="-122"/>
                <a:ea typeface="黑体" panose="02010609060101010101" pitchFamily="2" charset="-122"/>
              </a:rPr>
              <a:t>I/O </a:t>
            </a:r>
            <a:r>
              <a:rPr sz="1455" dirty="0" err="1">
                <a:solidFill>
                  <a:srgbClr val="000000"/>
                </a:solidFill>
                <a:latin typeface="黑体" panose="02010609060101010101" pitchFamily="2" charset="-122"/>
                <a:ea typeface="黑体" panose="02010609060101010101" pitchFamily="2" charset="-122"/>
              </a:rPr>
              <a:t>接口</a:t>
            </a: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2340"/>
              </a:lnSpc>
              <a:buFont typeface="Arial" panose="020B0604020202020204"/>
              <a:buChar char="•"/>
              <a:defRPr/>
            </a:pPr>
            <a:r>
              <a:rPr sz="1455" dirty="0">
                <a:solidFill>
                  <a:srgbClr val="000000"/>
                </a:solidFill>
                <a:latin typeface="黑体" panose="02010609060101010101" pitchFamily="2" charset="-122"/>
                <a:ea typeface="黑体" panose="02010609060101010101" pitchFamily="2" charset="-122"/>
              </a:rPr>
              <a:t>I/O </a:t>
            </a:r>
            <a:r>
              <a:rPr sz="1455" dirty="0" err="1">
                <a:solidFill>
                  <a:srgbClr val="000000"/>
                </a:solidFill>
                <a:latin typeface="黑体" panose="02010609060101010101" pitchFamily="2" charset="-122"/>
                <a:ea typeface="黑体" panose="02010609060101010101" pitchFamily="2" charset="-122"/>
              </a:rPr>
              <a:t>设备</a:t>
            </a:r>
            <a:endParaRPr sz="1455" dirty="0">
              <a:solidFill>
                <a:srgbClr val="000000"/>
              </a:solidFill>
              <a:latin typeface="黑体" panose="02010609060101010101" pitchFamily="2" charset="-122"/>
              <a:ea typeface="黑体" panose="02010609060101010101" pitchFamily="2" charset="-122"/>
            </a:endParaRPr>
          </a:p>
        </p:txBody>
      </p:sp>
      <p:sp>
        <p:nvSpPr>
          <p:cNvPr id="44" name="Text Box 15"/>
          <p:cNvSpPr/>
          <p:nvPr/>
        </p:nvSpPr>
        <p:spPr>
          <a:xfrm>
            <a:off x="2357040" y="692696"/>
            <a:ext cx="5432425" cy="169703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3750"/>
              </a:lnSpc>
              <a:tabLst>
                <a:tab pos="4669155" algn="l"/>
              </a:tabLst>
              <a:defRPr/>
            </a:pPr>
            <a:endParaRPr sz="3760" dirty="0">
              <a:solidFill>
                <a:srgbClr val="9A0033"/>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4669155" algn="l"/>
              </a:tabLst>
              <a:defRPr/>
            </a:pPr>
            <a:endParaRPr sz="3760" dirty="0">
              <a:solidFill>
                <a:srgbClr val="9A0033"/>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4669155" algn="l"/>
              </a:tabLst>
              <a:defRPr/>
            </a:pPr>
            <a:endParaRPr sz="3760" dirty="0">
              <a:solidFill>
                <a:srgbClr val="9A0033"/>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4669155" algn="l"/>
              </a:tabLst>
              <a:defRPr/>
            </a:pPr>
            <a:endParaRPr sz="3760" dirty="0">
              <a:solidFill>
                <a:srgbClr val="9A0033"/>
              </a:solidFill>
              <a:latin typeface="黑体" panose="02010609060101010101" pitchFamily="2" charset="-122"/>
              <a:ea typeface="黑体" panose="02010609060101010101" pitchFamily="2" charset="-122"/>
            </a:endParaRPr>
          </a:p>
          <a:p>
            <a:pPr>
              <a:lnSpc>
                <a:spcPts val="1955"/>
              </a:lnSpc>
              <a:buFont typeface="Arial" panose="020B0604020202020204"/>
              <a:buChar char="•"/>
              <a:tabLst>
                <a:tab pos="4669155" algn="l"/>
              </a:tabLst>
              <a:defRPr/>
            </a:pPr>
            <a:r>
              <a:rPr lang="en-US" sz="3760" dirty="0">
                <a:solidFill>
                  <a:srgbClr val="9A0033"/>
                </a:solidFill>
                <a:latin typeface="黑体" panose="02010609060101010101" pitchFamily="2" charset="-122"/>
                <a:ea typeface="黑体" panose="02010609060101010101" pitchFamily="2" charset="-122"/>
              </a:rPr>
              <a:t>                 </a:t>
            </a:r>
            <a:r>
              <a:rPr sz="1455" dirty="0" err="1">
                <a:solidFill>
                  <a:srgbClr val="0000FF"/>
                </a:solidFill>
                <a:latin typeface="黑体" panose="02010609060101010101" pitchFamily="2" charset="-122"/>
                <a:ea typeface="黑体" panose="02010609060101010101" pitchFamily="2" charset="-122"/>
              </a:rPr>
              <a:t>微机系统</a:t>
            </a:r>
            <a:endParaRPr sz="1455" dirty="0">
              <a:solidFill>
                <a:srgbClr val="0000FF"/>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4669155" algn="l"/>
              </a:tabLst>
              <a:defRPr/>
            </a:pPr>
            <a:endParaRPr sz="1455" dirty="0">
              <a:solidFill>
                <a:srgbClr val="0000FF"/>
              </a:solidFill>
              <a:latin typeface="华文仿宋" panose="02010600040101010101" pitchFamily="2" charset="-122"/>
              <a:ea typeface="华文仿宋" panose="02010600040101010101" pitchFamily="2" charset="-122"/>
            </a:endParaRPr>
          </a:p>
          <a:p>
            <a:pPr>
              <a:lnSpc>
                <a:spcPts val="1990"/>
              </a:lnSpc>
              <a:buFont typeface="Arial" panose="020B0604020202020204"/>
              <a:buChar char="•"/>
              <a:tabLst>
                <a:tab pos="4669155" algn="l"/>
              </a:tabLst>
              <a:defRPr/>
            </a:pPr>
            <a:r>
              <a:rPr lang="en-US" sz="1455" dirty="0">
                <a:solidFill>
                  <a:srgbClr val="0000FF"/>
                </a:solidFill>
                <a:latin typeface="华文仿宋" panose="02010600040101010101" pitchFamily="2" charset="-122"/>
                <a:ea typeface="华文仿宋" panose="02010600040101010101" pitchFamily="2" charset="-122"/>
              </a:rPr>
              <a:t>                                                                                          </a:t>
            </a:r>
            <a:r>
              <a:rPr sz="1455" dirty="0" err="1">
                <a:solidFill>
                  <a:srgbClr val="0000FF"/>
                </a:solidFill>
                <a:latin typeface="黑体" panose="02010609060101010101" pitchFamily="2" charset="-122"/>
                <a:ea typeface="黑体" panose="02010609060101010101" pitchFamily="2" charset="-122"/>
              </a:rPr>
              <a:t>微机</a:t>
            </a:r>
            <a:endParaRPr sz="1455" dirty="0">
              <a:solidFill>
                <a:srgbClr val="0000FF"/>
              </a:solidFill>
              <a:latin typeface="黑体" panose="02010609060101010101" pitchFamily="2" charset="-122"/>
              <a:ea typeface="黑体" panose="02010609060101010101" pitchFamily="2" charset="-122"/>
            </a:endParaRPr>
          </a:p>
          <a:p>
            <a:pPr>
              <a:lnSpc>
                <a:spcPts val="2245"/>
              </a:lnSpc>
              <a:buFont typeface="Arial" panose="020B0604020202020204"/>
              <a:buChar char="•"/>
              <a:tabLst>
                <a:tab pos="4669155" algn="l"/>
              </a:tabLst>
              <a:defRPr/>
            </a:pPr>
            <a:r>
              <a:rPr lang="en-US" sz="1455" dirty="0">
                <a:solidFill>
                  <a:srgbClr val="0000FF"/>
                </a:solidFill>
                <a:latin typeface="华文仿宋" panose="02010600040101010101" pitchFamily="2" charset="-122"/>
                <a:ea typeface="华文仿宋" panose="02010600040101010101" pitchFamily="2" charset="-122"/>
              </a:rPr>
              <a:t>                                                                                          </a:t>
            </a:r>
            <a:r>
              <a:rPr sz="1455" dirty="0" err="1">
                <a:solidFill>
                  <a:srgbClr val="0000FF"/>
                </a:solidFill>
                <a:latin typeface="黑体" panose="02010609060101010101" pitchFamily="2" charset="-122"/>
                <a:ea typeface="黑体" panose="02010609060101010101" pitchFamily="2" charset="-122"/>
              </a:rPr>
              <a:t>微处理器</a:t>
            </a:r>
            <a:endParaRPr sz="1455" dirty="0">
              <a:solidFill>
                <a:srgbClr val="0000FF"/>
              </a:solidFill>
              <a:latin typeface="黑体" panose="02010609060101010101" pitchFamily="2" charset="-122"/>
              <a:ea typeface="黑体" panose="02010609060101010101" pitchFamily="2" charset="-122"/>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9840" y="188640"/>
            <a:ext cx="9066212" cy="792088"/>
          </a:xfrm>
        </p:spPr>
        <p:txBody>
          <a:bodyPr/>
          <a:lstStyle/>
          <a:p>
            <a:r>
              <a:rPr lang="zh-CN" altLang="en-US" dirty="0">
                <a:latin typeface="黑体" panose="02010609060101010101" pitchFamily="2" charset="-122"/>
                <a:ea typeface="黑体" panose="02010609060101010101" pitchFamily="2" charset="-122"/>
              </a:rPr>
              <a:t>微型计算机系统的构成</a:t>
            </a:r>
          </a:p>
        </p:txBody>
      </p:sp>
      <p:pic>
        <p:nvPicPr>
          <p:cNvPr id="19" name="图片 18"/>
          <p:cNvPicPr>
            <a:picLocks noChangeAspect="1"/>
          </p:cNvPicPr>
          <p:nvPr/>
        </p:nvPicPr>
        <p:blipFill>
          <a:blip r:embed="rId2"/>
          <a:stretch>
            <a:fillRect/>
          </a:stretch>
        </p:blipFill>
        <p:spPr>
          <a:xfrm>
            <a:off x="1343872" y="1151999"/>
            <a:ext cx="6433584" cy="4607277"/>
          </a:xfrm>
          <a:prstGeom prst="rect">
            <a:avLst/>
          </a:prstGeom>
        </p:spPr>
      </p:pic>
      <p:sp>
        <p:nvSpPr>
          <p:cNvPr id="20" name="Text Box 3"/>
          <p:cNvSpPr/>
          <p:nvPr/>
        </p:nvSpPr>
        <p:spPr>
          <a:xfrm>
            <a:off x="995933" y="5732289"/>
            <a:ext cx="977900" cy="2032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80"/>
              </a:lnSpc>
              <a:buFont typeface="Arial" panose="020B0604020202020204"/>
              <a:buChar char="•"/>
              <a:defRPr/>
            </a:pPr>
            <a:r>
              <a:rPr sz="1540">
                <a:solidFill>
                  <a:srgbClr val="0000CC"/>
                </a:solidFill>
                <a:ea typeface="华文新魏" panose="02010800040101010101" pitchFamily="2" charset="-122"/>
              </a:rPr>
              <a:t>大平台课程</a:t>
            </a:r>
          </a:p>
        </p:txBody>
      </p:sp>
      <p:sp>
        <p:nvSpPr>
          <p:cNvPr id="21" name="Text Box 4"/>
          <p:cNvSpPr/>
          <p:nvPr/>
        </p:nvSpPr>
        <p:spPr>
          <a:xfrm>
            <a:off x="2061146" y="5759276"/>
            <a:ext cx="2160587" cy="1762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390"/>
              </a:lnSpc>
              <a:buFont typeface="Arial" panose="020B0604020202020204"/>
              <a:buChar char="•"/>
              <a:defRPr/>
            </a:pPr>
            <a:r>
              <a:rPr sz="1195">
                <a:solidFill>
                  <a:srgbClr val="0000CC"/>
                </a:solidFill>
                <a:latin typeface="楷体_GB2312" pitchFamily="1" charset="-122"/>
                <a:ea typeface="楷体_GB2312" pitchFamily="1" charset="-122"/>
              </a:rPr>
              <a:t>《微机原理及接口技术》 </a:t>
            </a:r>
            <a:r>
              <a:rPr sz="1195" i="1">
                <a:solidFill>
                  <a:srgbClr val="0000CC"/>
                </a:solidFill>
                <a:latin typeface="Monotype Corsiva" panose="03010101010201010101" pitchFamily="2" charset="0"/>
                <a:ea typeface="宋体" panose="02010600030101010101" pitchFamily="2" charset="-122"/>
              </a:rPr>
              <a:t>L.J.Zhu</a:t>
            </a:r>
          </a:p>
        </p:txBody>
      </p:sp>
      <p:sp>
        <p:nvSpPr>
          <p:cNvPr id="22" name="Text Box 5"/>
          <p:cNvSpPr/>
          <p:nvPr/>
        </p:nvSpPr>
        <p:spPr>
          <a:xfrm>
            <a:off x="6734746" y="5759276"/>
            <a:ext cx="381000" cy="150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195"/>
              </a:lnSpc>
              <a:buFont typeface="Arial" panose="020B0604020202020204"/>
              <a:buChar char="•"/>
              <a:defRPr/>
            </a:pPr>
            <a:r>
              <a:rPr sz="1195">
                <a:solidFill>
                  <a:srgbClr val="0000CC"/>
                </a:solidFill>
                <a:latin typeface="黑体" panose="02010609060101010101" pitchFamily="2" charset="-122"/>
                <a:ea typeface="黑体" panose="02010609060101010101" pitchFamily="2" charset="-122"/>
              </a:rPr>
              <a:t>第1章</a:t>
            </a:r>
          </a:p>
        </p:txBody>
      </p:sp>
      <p:sp>
        <p:nvSpPr>
          <p:cNvPr id="23" name="Text Box 6"/>
          <p:cNvSpPr/>
          <p:nvPr/>
        </p:nvSpPr>
        <p:spPr>
          <a:xfrm>
            <a:off x="7266558" y="5759276"/>
            <a:ext cx="842963" cy="16033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270"/>
              </a:lnSpc>
              <a:buFont typeface="Arial" panose="020B0604020202020204"/>
              <a:buChar char="•"/>
              <a:defRPr/>
            </a:pPr>
            <a:r>
              <a:rPr sz="1195">
                <a:solidFill>
                  <a:srgbClr val="0000CC"/>
                </a:solidFill>
                <a:latin typeface="黑体" panose="02010609060101010101" pitchFamily="2" charset="-122"/>
                <a:ea typeface="黑体" panose="02010609060101010101" pitchFamily="2" charset="-122"/>
              </a:rPr>
              <a:t>绪论 </a:t>
            </a:r>
            <a:r>
              <a:rPr sz="1195">
                <a:solidFill>
                  <a:srgbClr val="0000CC"/>
                </a:solidFill>
                <a:latin typeface="Times New Roman" panose="02020603050405020304" pitchFamily="18" charset="0"/>
                <a:ea typeface="宋体" panose="02010600030101010101" pitchFamily="2" charset="-122"/>
              </a:rPr>
              <a:t>31 / 69</a:t>
            </a:r>
          </a:p>
        </p:txBody>
      </p:sp>
      <p:sp>
        <p:nvSpPr>
          <p:cNvPr id="24" name="Text Box 7"/>
          <p:cNvSpPr/>
          <p:nvPr/>
        </p:nvSpPr>
        <p:spPr>
          <a:xfrm>
            <a:off x="3335908" y="4076526"/>
            <a:ext cx="2449513" cy="12430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55"/>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输入</a:t>
            </a:r>
            <a:r>
              <a:rPr sz="1710" dirty="0">
                <a:solidFill>
                  <a:srgbClr val="000000"/>
                </a:solidFill>
                <a:latin typeface="黑体" panose="02010609060101010101" pitchFamily="2" charset="-122"/>
                <a:ea typeface="黑体" panose="02010609060101010101" pitchFamily="2" charset="-122"/>
              </a:rPr>
              <a:t>/</a:t>
            </a:r>
            <a:r>
              <a:rPr sz="1710" dirty="0" err="1">
                <a:solidFill>
                  <a:srgbClr val="000000"/>
                </a:solidFill>
                <a:latin typeface="黑体" panose="02010609060101010101" pitchFamily="2" charset="-122"/>
                <a:ea typeface="黑体" panose="02010609060101010101" pitchFamily="2" charset="-122"/>
              </a:rPr>
              <a:t>输出设备及外存储器</a:t>
            </a:r>
            <a:endParaRPr sz="171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710" dirty="0">
              <a:solidFill>
                <a:srgbClr val="000000"/>
              </a:solidFill>
              <a:latin typeface="黑体" panose="02010609060101010101" pitchFamily="2" charset="-122"/>
              <a:ea typeface="黑体" panose="02010609060101010101" pitchFamily="2" charset="-122"/>
            </a:endParaRPr>
          </a:p>
          <a:p>
            <a:pPr>
              <a:lnSpc>
                <a:spcPts val="1840"/>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系统软件</a:t>
            </a:r>
            <a:endParaRPr sz="171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710" dirty="0">
              <a:solidFill>
                <a:srgbClr val="000000"/>
              </a:solidFill>
              <a:latin typeface="黑体" panose="02010609060101010101" pitchFamily="2" charset="-122"/>
              <a:ea typeface="黑体" panose="02010609060101010101" pitchFamily="2" charset="-122"/>
            </a:endParaRPr>
          </a:p>
          <a:p>
            <a:pPr>
              <a:lnSpc>
                <a:spcPts val="1795"/>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应用软件</a:t>
            </a:r>
            <a:endParaRPr sz="171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710" dirty="0">
              <a:solidFill>
                <a:srgbClr val="000000"/>
              </a:solidFill>
              <a:latin typeface="黑体" panose="02010609060101010101" pitchFamily="2" charset="-122"/>
              <a:ea typeface="黑体" panose="02010609060101010101" pitchFamily="2" charset="-122"/>
            </a:endParaRPr>
          </a:p>
          <a:p>
            <a:pPr>
              <a:lnSpc>
                <a:spcPts val="1795"/>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电源、面板、机架等</a:t>
            </a:r>
            <a:endParaRPr sz="1710" dirty="0">
              <a:solidFill>
                <a:srgbClr val="000000"/>
              </a:solidFill>
              <a:latin typeface="黑体" panose="02010609060101010101" pitchFamily="2" charset="-122"/>
              <a:ea typeface="黑体" panose="02010609060101010101" pitchFamily="2" charset="-122"/>
            </a:endParaRPr>
          </a:p>
        </p:txBody>
      </p:sp>
      <p:sp>
        <p:nvSpPr>
          <p:cNvPr id="25" name="Text Box 8"/>
          <p:cNvSpPr/>
          <p:nvPr/>
        </p:nvSpPr>
        <p:spPr>
          <a:xfrm>
            <a:off x="1126108" y="4067001"/>
            <a:ext cx="622300" cy="28257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a:t>
            </a:r>
            <a:r>
              <a:rPr sz="2395">
                <a:solidFill>
                  <a:srgbClr val="000000"/>
                </a:solidFill>
                <a:latin typeface="Times New Roman" panose="02020603050405020304" pitchFamily="18" charset="0"/>
                <a:ea typeface="宋体" panose="02010600030101010101" pitchFamily="2" charset="-122"/>
              </a:rPr>
              <a:t>µ</a:t>
            </a:r>
            <a:r>
              <a:rPr sz="1710">
                <a:solidFill>
                  <a:srgbClr val="000000"/>
                </a:solidFill>
                <a:latin typeface="Times New Roman" panose="02020603050405020304" pitchFamily="18" charset="0"/>
                <a:ea typeface="宋体" panose="02010600030101010101" pitchFamily="2" charset="-122"/>
              </a:rPr>
              <a:t>CS)</a:t>
            </a:r>
          </a:p>
        </p:txBody>
      </p:sp>
      <p:sp>
        <p:nvSpPr>
          <p:cNvPr id="26" name="Text Box 9"/>
          <p:cNvSpPr/>
          <p:nvPr/>
        </p:nvSpPr>
        <p:spPr>
          <a:xfrm>
            <a:off x="1126108" y="3400251"/>
            <a:ext cx="5268913" cy="5683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55"/>
              </a:lnSpc>
              <a:buFont typeface="Arial" panose="020B0604020202020204"/>
              <a:buChar char="•"/>
              <a:tabLst>
                <a:tab pos="3909060" algn="l"/>
              </a:tabLst>
              <a:defRPr/>
            </a:pPr>
            <a:r>
              <a:rPr sz="1540" dirty="0">
                <a:ea typeface="宋体" panose="02010600030101010101" pitchFamily="2" charset="-122"/>
              </a:rPr>
              <a:t>	</a:t>
            </a:r>
            <a:r>
              <a:rPr lang="en-US" sz="1540" dirty="0">
                <a:ea typeface="宋体" panose="02010600030101010101" pitchFamily="2" charset="-122"/>
              </a:rPr>
              <a:t>  </a:t>
            </a:r>
            <a:r>
              <a:rPr sz="1710" dirty="0" err="1">
                <a:solidFill>
                  <a:srgbClr val="000000"/>
                </a:solidFill>
                <a:latin typeface="黑体" panose="02010609060101010101" pitchFamily="2" charset="-122"/>
                <a:ea typeface="黑体" panose="02010609060101010101" pitchFamily="2" charset="-122"/>
              </a:rPr>
              <a:t>输入</a:t>
            </a:r>
            <a:r>
              <a:rPr sz="1710" dirty="0">
                <a:solidFill>
                  <a:srgbClr val="000000"/>
                </a:solidFill>
                <a:latin typeface="黑体" panose="02010609060101010101" pitchFamily="2" charset="-122"/>
                <a:ea typeface="黑体" panose="02010609060101010101" pitchFamily="2" charset="-122"/>
              </a:rPr>
              <a:t>/</a:t>
            </a:r>
            <a:r>
              <a:rPr sz="1710" dirty="0" err="1">
                <a:solidFill>
                  <a:srgbClr val="000000"/>
                </a:solidFill>
                <a:latin typeface="黑体" panose="02010609060101010101" pitchFamily="2" charset="-122"/>
                <a:ea typeface="黑体" panose="02010609060101010101" pitchFamily="2" charset="-122"/>
              </a:rPr>
              <a:t>输出接口</a:t>
            </a:r>
            <a:endParaRPr sz="171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3909060" algn="l"/>
              </a:tabLst>
              <a:defRPr/>
            </a:pPr>
            <a:endParaRPr sz="1710" dirty="0">
              <a:solidFill>
                <a:srgbClr val="000000"/>
              </a:solidFill>
              <a:ea typeface="幼圆" panose="02010509060101010101" pitchFamily="1" charset="-122"/>
            </a:endParaRPr>
          </a:p>
          <a:p>
            <a:pPr>
              <a:lnSpc>
                <a:spcPts val="1860"/>
              </a:lnSpc>
              <a:buFont typeface="Arial" panose="020B0604020202020204"/>
              <a:buChar char="•"/>
              <a:tabLst>
                <a:tab pos="3909060" algn="l"/>
              </a:tabLst>
              <a:defRPr/>
            </a:pPr>
            <a:r>
              <a:rPr sz="1710" b="1" dirty="0" err="1">
                <a:solidFill>
                  <a:srgbClr val="000000"/>
                </a:solidFill>
                <a:latin typeface="黑体" panose="02010609060101010101" pitchFamily="2" charset="-122"/>
                <a:ea typeface="黑体" panose="02010609060101010101" pitchFamily="2" charset="-122"/>
              </a:rPr>
              <a:t>微型计算机系统</a:t>
            </a:r>
            <a:endParaRPr sz="1710" b="1" dirty="0">
              <a:solidFill>
                <a:srgbClr val="000000"/>
              </a:solidFill>
              <a:latin typeface="黑体" panose="02010609060101010101" pitchFamily="2" charset="-122"/>
              <a:ea typeface="黑体" panose="02010609060101010101" pitchFamily="2" charset="-122"/>
            </a:endParaRPr>
          </a:p>
        </p:txBody>
      </p:sp>
      <p:sp>
        <p:nvSpPr>
          <p:cNvPr id="27" name="Text Box 10"/>
          <p:cNvSpPr/>
          <p:nvPr/>
        </p:nvSpPr>
        <p:spPr>
          <a:xfrm>
            <a:off x="6558317" y="2723976"/>
            <a:ext cx="652462" cy="21748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寄存器</a:t>
            </a:r>
            <a:endParaRPr sz="1710" dirty="0">
              <a:solidFill>
                <a:srgbClr val="000000"/>
              </a:solidFill>
              <a:latin typeface="黑体" panose="02010609060101010101" pitchFamily="2" charset="-122"/>
              <a:ea typeface="黑体" panose="02010609060101010101" pitchFamily="2" charset="-122"/>
            </a:endParaRPr>
          </a:p>
        </p:txBody>
      </p:sp>
      <p:sp>
        <p:nvSpPr>
          <p:cNvPr id="28" name="Text Box 11"/>
          <p:cNvSpPr/>
          <p:nvPr/>
        </p:nvSpPr>
        <p:spPr>
          <a:xfrm>
            <a:off x="5032946" y="2917651"/>
            <a:ext cx="868362" cy="21748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内存储器</a:t>
            </a:r>
            <a:endParaRPr sz="1710" dirty="0">
              <a:solidFill>
                <a:srgbClr val="000000"/>
              </a:solidFill>
              <a:latin typeface="黑体" panose="02010609060101010101" pitchFamily="2" charset="-122"/>
              <a:ea typeface="黑体" panose="02010609060101010101" pitchFamily="2" charset="-122"/>
            </a:endParaRPr>
          </a:p>
        </p:txBody>
      </p:sp>
      <p:sp>
        <p:nvSpPr>
          <p:cNvPr id="29" name="Text Box 12"/>
          <p:cNvSpPr/>
          <p:nvPr/>
        </p:nvSpPr>
        <p:spPr>
          <a:xfrm>
            <a:off x="3283521" y="2358851"/>
            <a:ext cx="1085850" cy="2159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b="1" dirty="0" err="1">
                <a:solidFill>
                  <a:srgbClr val="0000CC"/>
                </a:solidFill>
                <a:latin typeface="黑体" panose="02010609060101010101" pitchFamily="2" charset="-122"/>
                <a:ea typeface="黑体" panose="02010609060101010101" pitchFamily="2" charset="-122"/>
              </a:rPr>
              <a:t>微型计算机</a:t>
            </a:r>
            <a:endParaRPr sz="1710" b="1" dirty="0">
              <a:solidFill>
                <a:srgbClr val="0000CC"/>
              </a:solidFill>
              <a:latin typeface="黑体" panose="02010609060101010101" pitchFamily="2" charset="-122"/>
              <a:ea typeface="黑体" panose="02010609060101010101" pitchFamily="2" charset="-122"/>
            </a:endParaRPr>
          </a:p>
        </p:txBody>
      </p:sp>
      <p:sp>
        <p:nvSpPr>
          <p:cNvPr id="30" name="Text Box 13"/>
          <p:cNvSpPr/>
          <p:nvPr/>
        </p:nvSpPr>
        <p:spPr>
          <a:xfrm>
            <a:off x="3283521" y="2723976"/>
            <a:ext cx="885825" cy="28098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1710">
                <a:solidFill>
                  <a:srgbClr val="000000"/>
                </a:solidFill>
                <a:latin typeface="楷体_GB2312" pitchFamily="1" charset="-122"/>
                <a:ea typeface="楷体_GB2312" pitchFamily="1" charset="-122"/>
              </a:rPr>
              <a:t>（ </a:t>
            </a:r>
            <a:r>
              <a:rPr sz="2395">
                <a:solidFill>
                  <a:srgbClr val="000000"/>
                </a:solidFill>
                <a:latin typeface="Times New Roman" panose="02020603050405020304" pitchFamily="18" charset="0"/>
                <a:ea typeface="宋体" panose="02010600030101010101" pitchFamily="2" charset="-122"/>
              </a:rPr>
              <a:t>µ</a:t>
            </a:r>
            <a:r>
              <a:rPr sz="1710">
                <a:solidFill>
                  <a:srgbClr val="000000"/>
                </a:solidFill>
                <a:latin typeface="Times New Roman" panose="02020603050405020304" pitchFamily="18" charset="0"/>
                <a:ea typeface="宋体" panose="02010600030101010101" pitchFamily="2" charset="-122"/>
              </a:rPr>
              <a:t>C </a:t>
            </a:r>
            <a:r>
              <a:rPr sz="1710">
                <a:solidFill>
                  <a:srgbClr val="000000"/>
                </a:solidFill>
                <a:latin typeface="Times New Roman" panose="02020603050405020304" pitchFamily="18" charset="0"/>
                <a:ea typeface="楷体_GB2312" pitchFamily="1" charset="-122"/>
              </a:rPr>
              <a:t>）</a:t>
            </a:r>
          </a:p>
        </p:txBody>
      </p:sp>
      <p:sp>
        <p:nvSpPr>
          <p:cNvPr id="31" name="Text Box 14"/>
          <p:cNvSpPr/>
          <p:nvPr/>
        </p:nvSpPr>
        <p:spPr>
          <a:xfrm>
            <a:off x="6604794" y="2131393"/>
            <a:ext cx="652462" cy="2174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控制器</a:t>
            </a:r>
            <a:endParaRPr sz="1710" dirty="0">
              <a:solidFill>
                <a:srgbClr val="000000"/>
              </a:solidFill>
              <a:latin typeface="黑体" panose="02010609060101010101" pitchFamily="2" charset="-122"/>
              <a:ea typeface="黑体" panose="02010609060101010101" pitchFamily="2" charset="-122"/>
            </a:endParaRPr>
          </a:p>
        </p:txBody>
      </p:sp>
      <p:sp>
        <p:nvSpPr>
          <p:cNvPr id="32" name="Text Box 15"/>
          <p:cNvSpPr/>
          <p:nvPr/>
        </p:nvSpPr>
        <p:spPr>
          <a:xfrm>
            <a:off x="5032946" y="2420764"/>
            <a:ext cx="173037" cy="17303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370"/>
              </a:lnSpc>
              <a:buFont typeface="Arial" panose="020B0604020202020204"/>
              <a:buChar char="•"/>
              <a:defRPr/>
            </a:pPr>
            <a:r>
              <a:rPr sz="1370">
                <a:solidFill>
                  <a:srgbClr val="000000"/>
                </a:solidFill>
                <a:ea typeface="楷体_GB2312" pitchFamily="1" charset="-122"/>
              </a:rPr>
              <a:t>（</a:t>
            </a:r>
          </a:p>
        </p:txBody>
      </p:sp>
      <p:sp>
        <p:nvSpPr>
          <p:cNvPr id="33" name="Text Box 16"/>
          <p:cNvSpPr/>
          <p:nvPr/>
        </p:nvSpPr>
        <p:spPr>
          <a:xfrm>
            <a:off x="5205983" y="2350914"/>
            <a:ext cx="495300"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a:solidFill>
                  <a:srgbClr val="000000"/>
                </a:solidFill>
                <a:latin typeface="Times New Roman" panose="02020603050405020304" pitchFamily="18" charset="0"/>
                <a:ea typeface="宋体" panose="02010600030101010101" pitchFamily="2" charset="-122"/>
              </a:rPr>
              <a:t>µ</a:t>
            </a:r>
            <a:r>
              <a:rPr sz="1710">
                <a:solidFill>
                  <a:srgbClr val="000000"/>
                </a:solidFill>
                <a:latin typeface="Times New Roman" panose="02020603050405020304" pitchFamily="18" charset="0"/>
                <a:ea typeface="宋体" panose="02010600030101010101" pitchFamily="2" charset="-122"/>
              </a:rPr>
              <a:t>P</a:t>
            </a:r>
            <a:r>
              <a:rPr sz="1370">
                <a:solidFill>
                  <a:srgbClr val="000000"/>
                </a:solidFill>
                <a:latin typeface="Times New Roman" panose="02020603050405020304" pitchFamily="18" charset="0"/>
                <a:ea typeface="楷体_GB2312" pitchFamily="1" charset="-122"/>
              </a:rPr>
              <a:t>）</a:t>
            </a:r>
          </a:p>
        </p:txBody>
      </p:sp>
      <p:pic>
        <p:nvPicPr>
          <p:cNvPr id="34" name="图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496" y="5602114"/>
            <a:ext cx="7815262"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本框 34"/>
          <p:cNvSpPr txBox="1"/>
          <p:nvPr/>
        </p:nvSpPr>
        <p:spPr>
          <a:xfrm>
            <a:off x="5119464" y="1817325"/>
            <a:ext cx="1107996" cy="369332"/>
          </a:xfrm>
          <a:prstGeom prst="rect">
            <a:avLst/>
          </a:prstGeom>
          <a:noFill/>
        </p:spPr>
        <p:txBody>
          <a:bodyPr wrap="none" rtlCol="0">
            <a:spAutoFit/>
          </a:bodyPr>
          <a:lstStyle/>
          <a:p>
            <a:r>
              <a:rPr lang="zh-CN" altLang="en-US" sz="1800" b="1" dirty="0">
                <a:solidFill>
                  <a:srgbClr val="C00000"/>
                </a:solidFill>
                <a:latin typeface="黑体" panose="02010609060101010101" pitchFamily="2" charset="-122"/>
                <a:ea typeface="黑体" panose="02010609060101010101" pitchFamily="2" charset="-122"/>
              </a:rPr>
              <a:t>微处理器</a:t>
            </a:r>
            <a:endParaRPr lang="zh-CN" altLang="en-US" b="1" dirty="0">
              <a:solidFill>
                <a:srgbClr val="C00000"/>
              </a:solidFill>
              <a:latin typeface="黑体" panose="02010609060101010101" pitchFamily="2" charset="-122"/>
              <a:ea typeface="黑体" panose="02010609060101010101" pitchFamily="2" charset="-122"/>
            </a:endParaRPr>
          </a:p>
        </p:txBody>
      </p:sp>
      <p:sp>
        <p:nvSpPr>
          <p:cNvPr id="37" name="文本框 36"/>
          <p:cNvSpPr txBox="1"/>
          <p:nvPr/>
        </p:nvSpPr>
        <p:spPr>
          <a:xfrm>
            <a:off x="6494296" y="1454393"/>
            <a:ext cx="2203120" cy="348813"/>
          </a:xfrm>
          <a:prstGeom prst="rect">
            <a:avLst/>
          </a:prstGeom>
          <a:noFill/>
        </p:spPr>
        <p:txBody>
          <a:bodyPr wrap="square">
            <a:spAutoFit/>
          </a:bodyPr>
          <a:lstStyle/>
          <a:p>
            <a:pPr>
              <a:lnSpc>
                <a:spcPts val="1965"/>
              </a:lnSpc>
              <a:buFont typeface="Arial" panose="020B0604020202020204"/>
              <a:buChar char="•"/>
              <a:tabLst>
                <a:tab pos="3963670" algn="l"/>
                <a:tab pos="5147310" algn="l"/>
              </a:tabLst>
              <a:defRPr/>
            </a:pPr>
            <a:r>
              <a:rPr lang="zh-CN" altLang="en-US" sz="1800" dirty="0">
                <a:solidFill>
                  <a:srgbClr val="000000"/>
                </a:solidFill>
                <a:latin typeface="黑体" panose="02010609060101010101" pitchFamily="2" charset="-122"/>
                <a:ea typeface="黑体" panose="02010609060101010101" pitchFamily="2" charset="-122"/>
              </a:rPr>
              <a:t>运算器（</a:t>
            </a:r>
            <a:r>
              <a:rPr lang="en-US" altLang="zh-CN" sz="1800" dirty="0">
                <a:solidFill>
                  <a:srgbClr val="000000"/>
                </a:solidFill>
                <a:latin typeface="黑体" panose="02010609060101010101" pitchFamily="2" charset="-122"/>
                <a:ea typeface="黑体" panose="02010609060101010101" pitchFamily="2" charset="-122"/>
              </a:rPr>
              <a:t>ALU)</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存储器</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30"/>
              </a:lnSpc>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存储程序和数据</a:t>
            </a:r>
            <a:endPar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304905" y="2125316"/>
            <a:ext cx="7032471" cy="4363639"/>
          </a:xfrm>
          <a:prstGeom prst="rect">
            <a:avLst/>
          </a:prstGeom>
        </p:spPr>
      </p:pic>
      <p:sp>
        <p:nvSpPr>
          <p:cNvPr id="6" name="Text Box 7"/>
          <p:cNvSpPr/>
          <p:nvPr/>
        </p:nvSpPr>
        <p:spPr>
          <a:xfrm>
            <a:off x="1992734" y="4007891"/>
            <a:ext cx="384175" cy="17938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1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p>
        </p:txBody>
      </p:sp>
      <p:sp>
        <p:nvSpPr>
          <p:cNvPr id="7" name="Text Box 8"/>
          <p:cNvSpPr/>
          <p:nvPr/>
        </p:nvSpPr>
        <p:spPr>
          <a:xfrm>
            <a:off x="3291309" y="3712616"/>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高</a:t>
            </a:r>
          </a:p>
        </p:txBody>
      </p:sp>
      <p:sp>
        <p:nvSpPr>
          <p:cNvPr id="8" name="Text Box 9"/>
          <p:cNvSpPr/>
          <p:nvPr/>
        </p:nvSpPr>
        <p:spPr>
          <a:xfrm>
            <a:off x="3291309" y="4007891"/>
            <a:ext cx="200025" cy="785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速</a:t>
            </a:r>
          </a:p>
          <a:p>
            <a:pPr>
              <a:lnSpc>
                <a:spcPts val="2310"/>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缓</a:t>
            </a:r>
          </a:p>
          <a:p>
            <a:pPr>
              <a:lnSpc>
                <a:spcPts val="2285"/>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a:t>
            </a:r>
          </a:p>
        </p:txBody>
      </p:sp>
      <p:sp>
        <p:nvSpPr>
          <p:cNvPr id="9" name="Text Box 10"/>
          <p:cNvSpPr/>
          <p:nvPr/>
        </p:nvSpPr>
        <p:spPr>
          <a:xfrm>
            <a:off x="4481934" y="3712616"/>
            <a:ext cx="198438"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主</a:t>
            </a:r>
          </a:p>
        </p:txBody>
      </p:sp>
      <p:sp>
        <p:nvSpPr>
          <p:cNvPr id="10" name="Text Box 11"/>
          <p:cNvSpPr/>
          <p:nvPr/>
        </p:nvSpPr>
        <p:spPr>
          <a:xfrm>
            <a:off x="4481934" y="4007891"/>
            <a:ext cx="198438" cy="785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a:t>
            </a:r>
          </a:p>
          <a:p>
            <a:pPr>
              <a:lnSpc>
                <a:spcPts val="231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储</a:t>
            </a:r>
          </a:p>
          <a:p>
            <a:pPr>
              <a:lnSpc>
                <a:spcPts val="2285"/>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器</a:t>
            </a:r>
          </a:p>
        </p:txBody>
      </p:sp>
      <p:sp>
        <p:nvSpPr>
          <p:cNvPr id="11" name="Text Box 12"/>
          <p:cNvSpPr/>
          <p:nvPr/>
        </p:nvSpPr>
        <p:spPr>
          <a:xfrm>
            <a:off x="5675734" y="3417341"/>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辅</a:t>
            </a:r>
          </a:p>
        </p:txBody>
      </p:sp>
      <p:sp>
        <p:nvSpPr>
          <p:cNvPr id="12" name="Text Box 13"/>
          <p:cNvSpPr/>
          <p:nvPr/>
        </p:nvSpPr>
        <p:spPr>
          <a:xfrm>
            <a:off x="5675734" y="3712616"/>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助</a:t>
            </a:r>
          </a:p>
        </p:txBody>
      </p:sp>
      <p:sp>
        <p:nvSpPr>
          <p:cNvPr id="13" name="Text Box 14"/>
          <p:cNvSpPr/>
          <p:nvPr/>
        </p:nvSpPr>
        <p:spPr>
          <a:xfrm>
            <a:off x="5675734" y="4007891"/>
            <a:ext cx="200025" cy="785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a:t>
            </a:r>
          </a:p>
          <a:p>
            <a:pPr>
              <a:lnSpc>
                <a:spcPts val="2310"/>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储</a:t>
            </a:r>
          </a:p>
          <a:p>
            <a:pPr>
              <a:lnSpc>
                <a:spcPts val="2285"/>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器</a:t>
            </a:r>
          </a:p>
        </p:txBody>
      </p:sp>
      <p:sp>
        <p:nvSpPr>
          <p:cNvPr id="14" name="Text Box 15"/>
          <p:cNvSpPr/>
          <p:nvPr/>
        </p:nvSpPr>
        <p:spPr>
          <a:xfrm>
            <a:off x="6866359" y="3417341"/>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海</a:t>
            </a:r>
          </a:p>
        </p:txBody>
      </p:sp>
      <p:sp>
        <p:nvSpPr>
          <p:cNvPr id="15" name="Text Box 16"/>
          <p:cNvSpPr/>
          <p:nvPr/>
        </p:nvSpPr>
        <p:spPr>
          <a:xfrm>
            <a:off x="6866359" y="3712616"/>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量</a:t>
            </a:r>
          </a:p>
        </p:txBody>
      </p:sp>
      <p:sp>
        <p:nvSpPr>
          <p:cNvPr id="16" name="Text Box 17"/>
          <p:cNvSpPr/>
          <p:nvPr/>
        </p:nvSpPr>
        <p:spPr>
          <a:xfrm>
            <a:off x="6866359" y="4007891"/>
            <a:ext cx="200025" cy="785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a:t>
            </a:r>
          </a:p>
          <a:p>
            <a:pPr>
              <a:lnSpc>
                <a:spcPts val="231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储</a:t>
            </a:r>
          </a:p>
          <a:p>
            <a:pPr>
              <a:lnSpc>
                <a:spcPts val="2285"/>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器</a:t>
            </a:r>
          </a:p>
        </p:txBody>
      </p:sp>
      <p:sp>
        <p:nvSpPr>
          <p:cNvPr id="17" name="Text Box 19"/>
          <p:cNvSpPr/>
          <p:nvPr/>
        </p:nvSpPr>
        <p:spPr>
          <a:xfrm>
            <a:off x="3605634" y="5963691"/>
            <a:ext cx="782638" cy="19526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40"/>
              </a:lnSpc>
              <a:buFont typeface="Arial" panose="020B0604020202020204"/>
              <a:buChar char="•"/>
              <a:defRPr/>
            </a:pPr>
            <a:r>
              <a:rPr sz="1540" dirty="0" err="1">
                <a:solidFill>
                  <a:srgbClr val="000000"/>
                </a:solidFill>
                <a:latin typeface="Times New Roman" panose="02020603050405020304" pitchFamily="18" charset="0"/>
                <a:ea typeface="黑体" panose="02010609060101010101" pitchFamily="2" charset="-122"/>
                <a:cs typeface="Times New Roman" panose="02020603050405020304" pitchFamily="18" charset="0"/>
              </a:rPr>
              <a:t>内存储器</a:t>
            </a:r>
            <a:endPar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8" name="Text Box 20"/>
          <p:cNvSpPr/>
          <p:nvPr/>
        </p:nvSpPr>
        <p:spPr>
          <a:xfrm>
            <a:off x="5945609" y="5970041"/>
            <a:ext cx="782638" cy="19526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4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外存储器</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存储容量</a:t>
            </a:r>
          </a:p>
        </p:txBody>
      </p:sp>
      <p:sp>
        <p:nvSpPr>
          <p:cNvPr id="18435" name="Rectangle 3"/>
          <p:cNvSpPr>
            <a:spLocks noGrp="1" noChangeArrowheads="1"/>
          </p:cNvSpPr>
          <p:nvPr>
            <p:ph type="body" idx="1"/>
          </p:nvPr>
        </p:nvSpPr>
        <p:spPr>
          <a:xfrm>
            <a:off x="495300" y="1185189"/>
            <a:ext cx="9066212" cy="3591172"/>
          </a:xfrm>
        </p:spPr>
        <p:txBody>
          <a:bodyPr/>
          <a:lstStyle/>
          <a:p>
            <a:pPr>
              <a:buFont typeface="Arial" panose="020B0604020202020204"/>
              <a:buChar char="•"/>
              <a:tabLst>
                <a:tab pos="520700" algn="l"/>
                <a:tab pos="100965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bit</a:t>
            </a:r>
            <a:endPar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计算机所能表示的最小最基本的数据单位</a:t>
            </a: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取值只能为</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0</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或</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的一个二进制数值位</a:t>
            </a: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记作</a:t>
            </a:r>
            <a:r>
              <a:rPr lang="en-US" altLang="zh-CN"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b</a:t>
            </a:r>
            <a:endPar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endParaRPr>
          </a:p>
          <a:p>
            <a:pPr>
              <a:buFont typeface="Arial" panose="020B0604020202020204"/>
              <a:buChar char="•"/>
              <a:tabLst>
                <a:tab pos="520700" algn="l"/>
                <a:tab pos="100965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字节</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byte</a:t>
            </a:r>
            <a:endPar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由</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个二进制位组成</a:t>
            </a: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用作计算存储容量的单位</a:t>
            </a: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记作</a:t>
            </a:r>
            <a:r>
              <a:rPr lang="en-US" altLang="zh-CN"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B</a:t>
            </a:r>
            <a:endParaRPr lang="zh-CN" altLang="en-US" sz="3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1580"/>
              </a:lnSpc>
              <a:buNone/>
              <a:defRPr/>
            </a:pPr>
            <a:r>
              <a:rPr lang="en-US" altLang="zh-CN" sz="28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1KB = 1024B</a:t>
            </a:r>
          </a:p>
          <a:p>
            <a:pPr marL="0" indent="0">
              <a:lnSpc>
                <a:spcPts val="2050"/>
              </a:lnSpc>
              <a:buNone/>
              <a:defRPr/>
            </a:pPr>
            <a:r>
              <a:rPr lang="en-US" altLang="zh-CN" sz="2800"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                           1MB = 1024KB</a:t>
            </a:r>
          </a:p>
          <a:p>
            <a:pPr marL="0" indent="0">
              <a:lnSpc>
                <a:spcPts val="2050"/>
              </a:lnSpc>
              <a:buNone/>
              <a:defRPr/>
            </a:pPr>
            <a:r>
              <a:rPr lang="en-US" altLang="zh-CN" sz="2800"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                           1GB = 1024MB</a:t>
            </a:r>
          </a:p>
          <a:p>
            <a:pPr marL="0" indent="0">
              <a:lnSpc>
                <a:spcPts val="2050"/>
              </a:lnSpc>
              <a:buNone/>
              <a:defRPr/>
            </a:pPr>
            <a:r>
              <a:rPr lang="en-US" altLang="zh-CN" sz="2800"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                           1TB  = 1024GB</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9258300" y="1751660"/>
            <a:ext cx="303212" cy="1345503"/>
          </a:xfrm>
          <a:prstGeom prst="rect">
            <a:avLst/>
          </a:prstGeom>
        </p:spPr>
      </p:pic>
      <p:pic>
        <p:nvPicPr>
          <p:cNvPr id="6" name="图片 5"/>
          <p:cNvPicPr>
            <a:picLocks noChangeAspect="1"/>
          </p:cNvPicPr>
          <p:nvPr/>
        </p:nvPicPr>
        <p:blipFill>
          <a:blip r:embed="rId3"/>
          <a:stretch>
            <a:fillRect/>
          </a:stretch>
        </p:blipFill>
        <p:spPr>
          <a:xfrm>
            <a:off x="7768448" y="3429000"/>
            <a:ext cx="1793064" cy="1066564"/>
          </a:xfrm>
          <a:prstGeom prst="rect">
            <a:avLst/>
          </a:prstGeom>
        </p:spPr>
      </p:pic>
      <p:pic>
        <p:nvPicPr>
          <p:cNvPr id="7" name="图片 6"/>
          <p:cNvPicPr>
            <a:picLocks noChangeAspect="1"/>
          </p:cNvPicPr>
          <p:nvPr/>
        </p:nvPicPr>
        <p:blipFill>
          <a:blip r:embed="rId4"/>
          <a:stretch>
            <a:fillRect/>
          </a:stretch>
        </p:blipFill>
        <p:spPr>
          <a:xfrm>
            <a:off x="7768448" y="5057157"/>
            <a:ext cx="1793064" cy="1066564"/>
          </a:xfrm>
          <a:prstGeom prst="rect">
            <a:avLst/>
          </a:prstGeom>
        </p:spPr>
      </p:pic>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存储容量</a:t>
            </a:r>
          </a:p>
        </p:txBody>
      </p:sp>
      <p:sp>
        <p:nvSpPr>
          <p:cNvPr id="18435" name="Rectangle 3"/>
          <p:cNvSpPr>
            <a:spLocks noGrp="1" noChangeArrowheads="1"/>
          </p:cNvSpPr>
          <p:nvPr>
            <p:ph type="body" idx="1"/>
          </p:nvPr>
        </p:nvSpPr>
        <p:spPr>
          <a:xfrm>
            <a:off x="495300" y="1412776"/>
            <a:ext cx="8490148" cy="3591172"/>
          </a:xfrm>
        </p:spPr>
        <p:txBody>
          <a:bodyPr/>
          <a:lstStyle/>
          <a:p>
            <a:pPr>
              <a:lnSpc>
                <a:spcPts val="3380"/>
              </a:lnSpc>
              <a:buFont typeface="Arial" panose="020B0604020202020204"/>
              <a:buChar char="•"/>
              <a:tabLst>
                <a:tab pos="520700" algn="l"/>
                <a:tab pos="1009650" algn="l"/>
                <a:tab pos="1303020" algn="l"/>
                <a:tab pos="4256405" algn="l"/>
              </a:tabLst>
              <a:defRPr/>
            </a:pPr>
            <a:r>
              <a:rPr lang="zh-CN" altLang="en-US" sz="2800" dirty="0">
                <a:solidFill>
                  <a:srgbClr val="0000FF"/>
                </a:solidFill>
                <a:latin typeface="黑体" panose="02010609060101010101" pitchFamily="2" charset="-122"/>
                <a:ea typeface="黑体" panose="02010609060101010101" pitchFamily="2" charset="-122"/>
              </a:rPr>
              <a:t>字</a:t>
            </a:r>
            <a:r>
              <a:rPr lang="en-US" altLang="zh-CN" sz="2800" dirty="0">
                <a:solidFill>
                  <a:srgbClr val="0000FF"/>
                </a:solidFill>
                <a:latin typeface="黑体" panose="02010609060101010101" pitchFamily="2" charset="-122"/>
                <a:ea typeface="黑体" panose="02010609060101010101" pitchFamily="2" charset="-122"/>
              </a:rPr>
              <a:t>word</a:t>
            </a:r>
            <a:endParaRPr lang="zh-CN" altLang="en-US" sz="2800" dirty="0">
              <a:solidFill>
                <a:srgbClr val="000000"/>
              </a:solidFill>
              <a:latin typeface="黑体" panose="02010609060101010101" pitchFamily="2" charset="-122"/>
              <a:ea typeface="黑体" panose="02010609060101010101" pitchFamily="2" charset="-122"/>
            </a:endParaRPr>
          </a:p>
          <a:p>
            <a:pPr>
              <a:lnSpc>
                <a:spcPct val="150000"/>
              </a:lnSpc>
              <a:buFont typeface="Arial" panose="020B0604020202020204"/>
              <a:buChar char="•"/>
              <a:tabLst>
                <a:tab pos="520700" algn="l"/>
                <a:tab pos="1009650" algn="l"/>
                <a:tab pos="1303020" algn="l"/>
                <a:tab pos="4256405" algn="l"/>
              </a:tabLst>
              <a:defRPr/>
            </a:pPr>
            <a:r>
              <a:rPr lang="zh-CN" altLang="en-US" sz="2800" dirty="0">
                <a:solidFill>
                  <a:srgbClr val="000000"/>
                </a:solidFill>
                <a:latin typeface="黑体" panose="02010609060101010101" pitchFamily="2" charset="-122"/>
                <a:ea typeface="黑体" panose="02010609060101010101" pitchFamily="2" charset="-122"/>
              </a:rPr>
              <a:t>一次可以直接处理的二进制数码的位数。通常取决于微处理器内部通用寄存器的位数和数据总线的宽度。</a:t>
            </a:r>
          </a:p>
          <a:p>
            <a:pPr>
              <a:lnSpc>
                <a:spcPct val="150000"/>
              </a:lnSpc>
              <a:buFont typeface="Arial" panose="020B0604020202020204"/>
              <a:buChar char="•"/>
              <a:tabLst>
                <a:tab pos="520700" algn="l"/>
                <a:tab pos="1009650" algn="l"/>
                <a:tab pos="1303020" algn="l"/>
                <a:tab pos="4256405" algn="l"/>
              </a:tabLst>
              <a:defRPr/>
            </a:pPr>
            <a:r>
              <a:rPr lang="en-US" altLang="zh-CN" sz="2800" dirty="0">
                <a:solidFill>
                  <a:srgbClr val="C00000"/>
                </a:solidFill>
                <a:latin typeface="黑体" panose="02010609060101010101" pitchFamily="2" charset="-122"/>
                <a:ea typeface="黑体" panose="02010609060101010101" pitchFamily="2" charset="-122"/>
              </a:rPr>
              <a:t>16</a:t>
            </a:r>
            <a:r>
              <a:rPr lang="zh-CN" altLang="en-US" sz="2800" dirty="0">
                <a:solidFill>
                  <a:srgbClr val="C00000"/>
                </a:solidFill>
                <a:latin typeface="黑体" panose="02010609060101010101" pitchFamily="2" charset="-122"/>
                <a:ea typeface="黑体" panose="02010609060101010101" pitchFamily="2" charset="-122"/>
              </a:rPr>
              <a:t>位处理器：</a:t>
            </a:r>
            <a:r>
              <a:rPr lang="en-US" altLang="zh-CN" sz="2800" dirty="0">
                <a:solidFill>
                  <a:srgbClr val="C00000"/>
                </a:solidFill>
                <a:latin typeface="黑体" panose="02010609060101010101" pitchFamily="2" charset="-122"/>
                <a:ea typeface="黑体" panose="02010609060101010101" pitchFamily="2" charset="-122"/>
              </a:rPr>
              <a:t>1</a:t>
            </a:r>
            <a:r>
              <a:rPr lang="zh-CN" altLang="en-US" sz="2800" dirty="0">
                <a:solidFill>
                  <a:srgbClr val="C00000"/>
                </a:solidFill>
                <a:latin typeface="黑体" panose="02010609060101010101" pitchFamily="2" charset="-122"/>
                <a:ea typeface="黑体" panose="02010609060101010101" pitchFamily="2" charset="-122"/>
              </a:rPr>
              <a:t>个字</a:t>
            </a:r>
            <a:r>
              <a:rPr lang="en-US" altLang="zh-CN" sz="2800" dirty="0">
                <a:solidFill>
                  <a:srgbClr val="C00000"/>
                </a:solidFill>
                <a:latin typeface="黑体" panose="02010609060101010101" pitchFamily="2" charset="-122"/>
                <a:ea typeface="黑体" panose="02010609060101010101" pitchFamily="2" charset="-122"/>
              </a:rPr>
              <a:t>16</a:t>
            </a:r>
            <a:r>
              <a:rPr lang="zh-CN" altLang="en-US" sz="2800" dirty="0">
                <a:solidFill>
                  <a:srgbClr val="C00000"/>
                </a:solidFill>
                <a:latin typeface="黑体" panose="02010609060101010101" pitchFamily="2" charset="-122"/>
                <a:ea typeface="黑体" panose="02010609060101010101" pitchFamily="2" charset="-122"/>
              </a:rPr>
              <a:t>位，包含</a:t>
            </a:r>
            <a:r>
              <a:rPr lang="en-US" altLang="zh-CN" sz="2800" dirty="0">
                <a:solidFill>
                  <a:srgbClr val="C00000"/>
                </a:solidFill>
                <a:latin typeface="黑体" panose="02010609060101010101" pitchFamily="2" charset="-122"/>
                <a:ea typeface="黑体" panose="02010609060101010101" pitchFamily="2" charset="-122"/>
              </a:rPr>
              <a:t>2</a:t>
            </a:r>
            <a:r>
              <a:rPr lang="zh-CN" altLang="en-US" sz="2800" dirty="0">
                <a:solidFill>
                  <a:srgbClr val="C00000"/>
                </a:solidFill>
                <a:latin typeface="黑体" panose="02010609060101010101" pitchFamily="2" charset="-122"/>
                <a:ea typeface="黑体" panose="02010609060101010101" pitchFamily="2" charset="-122"/>
              </a:rPr>
              <a:t>个字节</a:t>
            </a:r>
          </a:p>
          <a:p>
            <a:pPr>
              <a:lnSpc>
                <a:spcPts val="855"/>
              </a:lnSpc>
              <a:buFont typeface="Arial" panose="020B0604020202020204"/>
              <a:buChar char="•"/>
              <a:tabLst>
                <a:tab pos="520700" algn="l"/>
                <a:tab pos="1009650" algn="l"/>
                <a:tab pos="1303020" algn="l"/>
                <a:tab pos="4256405" algn="l"/>
              </a:tabLst>
              <a:defRPr/>
            </a:pPr>
            <a:endParaRPr lang="zh-CN" altLang="en-US" sz="2800" dirty="0">
              <a:solidFill>
                <a:srgbClr val="000000"/>
              </a:solidFill>
              <a:latin typeface="黑体" panose="02010609060101010101" pitchFamily="2" charset="-122"/>
              <a:ea typeface="黑体" panose="02010609060101010101" pitchFamily="2" charset="-122"/>
            </a:endParaRPr>
          </a:p>
          <a:p>
            <a:pPr>
              <a:lnSpc>
                <a:spcPts val="3035"/>
              </a:lnSpc>
              <a:buFont typeface="Arial" panose="020B0604020202020204"/>
              <a:buChar char="•"/>
              <a:tabLst>
                <a:tab pos="520700" algn="l"/>
                <a:tab pos="1009650" algn="l"/>
                <a:tab pos="1303020" algn="l"/>
                <a:tab pos="4256405" algn="l"/>
              </a:tabLst>
              <a:defRPr/>
            </a:pPr>
            <a:r>
              <a:rPr lang="zh-CN" altLang="en-US" sz="2800" dirty="0">
                <a:solidFill>
                  <a:srgbClr val="0000FF"/>
                </a:solidFill>
                <a:latin typeface="黑体" panose="02010609060101010101" pitchFamily="2" charset="-122"/>
                <a:ea typeface="黑体" panose="02010609060101010101" pitchFamily="2" charset="-122"/>
              </a:rPr>
              <a:t>双字</a:t>
            </a:r>
          </a:p>
          <a:p>
            <a:pPr>
              <a:lnSpc>
                <a:spcPts val="855"/>
              </a:lnSpc>
              <a:buFont typeface="Arial" panose="020B0604020202020204"/>
              <a:buChar char="•"/>
              <a:tabLst>
                <a:tab pos="520700" algn="l"/>
                <a:tab pos="1009650" algn="l"/>
                <a:tab pos="1303020" algn="l"/>
                <a:tab pos="4256405" algn="l"/>
              </a:tabLst>
              <a:defRPr/>
            </a:pPr>
            <a:endParaRPr lang="zh-CN" altLang="en-US" sz="2800" dirty="0">
              <a:solidFill>
                <a:srgbClr val="000000"/>
              </a:solidFill>
              <a:latin typeface="黑体" panose="02010609060101010101" pitchFamily="2" charset="-122"/>
              <a:ea typeface="黑体" panose="02010609060101010101" pitchFamily="2" charset="-122"/>
            </a:endParaRPr>
          </a:p>
          <a:p>
            <a:pPr>
              <a:lnSpc>
                <a:spcPts val="3080"/>
              </a:lnSpc>
              <a:buFont typeface="Arial" panose="020B0604020202020204"/>
              <a:buChar char="•"/>
              <a:tabLst>
                <a:tab pos="520700" algn="l"/>
                <a:tab pos="1009650" algn="l"/>
                <a:tab pos="1303020" algn="l"/>
                <a:tab pos="4256405" algn="l"/>
              </a:tabLst>
              <a:defRPr/>
            </a:pPr>
            <a:r>
              <a:rPr lang="zh-CN" altLang="en-US" sz="2800" dirty="0">
                <a:solidFill>
                  <a:srgbClr val="0000FF"/>
                </a:solidFill>
                <a:latin typeface="黑体" panose="02010609060101010101" pitchFamily="2" charset="-122"/>
                <a:ea typeface="黑体" panose="02010609060101010101" pitchFamily="2" charset="-122"/>
              </a:rPr>
              <a:t>四倍字</a:t>
            </a:r>
          </a:p>
          <a:p>
            <a:pPr>
              <a:lnSpc>
                <a:spcPts val="3230"/>
              </a:lnSpc>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448944" y="4653136"/>
            <a:ext cx="2732705" cy="1958702"/>
          </a:xfrm>
          <a:prstGeom prst="rect">
            <a:avLst/>
          </a:prstGeom>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I/O</a:t>
            </a:r>
            <a:r>
              <a:rPr lang="zh-CN" altLang="en-US" dirty="0">
                <a:latin typeface="黑体" panose="02010609060101010101" pitchFamily="2" charset="-122"/>
                <a:ea typeface="黑体" panose="02010609060101010101" pitchFamily="2" charset="-122"/>
              </a:rPr>
              <a:t>接口</a:t>
            </a:r>
          </a:p>
        </p:txBody>
      </p:sp>
      <p:sp>
        <p:nvSpPr>
          <p:cNvPr id="18435" name="Rectangle 3"/>
          <p:cNvSpPr>
            <a:spLocks noGrp="1" noChangeArrowheads="1"/>
          </p:cNvSpPr>
          <p:nvPr>
            <p:ph type="body" idx="1"/>
          </p:nvPr>
        </p:nvSpPr>
        <p:spPr>
          <a:xfrm>
            <a:off x="485610" y="1268760"/>
            <a:ext cx="9066212" cy="3591172"/>
          </a:xfrm>
        </p:spPr>
        <p:txBody>
          <a:bodyPr/>
          <a:lstStyle/>
          <a:p>
            <a:pPr eaLnBrk="1" hangingPunct="1">
              <a:lnSpc>
                <a:spcPct val="150000"/>
              </a:lnSpc>
              <a:spcBef>
                <a:spcPct val="0"/>
              </a:spcBef>
              <a:buClrTx/>
              <a:buSzTx/>
              <a:buFont typeface="Arial" panose="020B0604020202020204" pitchFamily="34" charset="0"/>
              <a:buChar char="•"/>
            </a:pPr>
            <a:r>
              <a:rPr lang="zh-CN" altLang="zh-CN" dirty="0">
                <a:latin typeface="Times New Roman" panose="02020603050405020304" pitchFamily="18" charset="0"/>
                <a:ea typeface="黑体" panose="02010609060101010101" pitchFamily="2" charset="-122"/>
                <a:cs typeface="Times New Roman" panose="02020603050405020304" pitchFamily="18" charset="0"/>
              </a:rPr>
              <a:t>CPU与外设之间的信息交换</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主要接口芯片</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锁存器74LS373</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缓冲器74LS245</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可编程中断控制器8259A</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可编程计数/定时器825</a:t>
            </a:r>
            <a:r>
              <a:rPr lang="en-US"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可编程并行接口8255</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可编程串行接口8251A</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可编程DMA控制器8237A</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AD/DA</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总线</a:t>
            </a:r>
          </a:p>
        </p:txBody>
      </p:sp>
      <p:sp>
        <p:nvSpPr>
          <p:cNvPr id="18435" name="Rectangle 3"/>
          <p:cNvSpPr>
            <a:spLocks noGrp="1" noChangeArrowheads="1"/>
          </p:cNvSpPr>
          <p:nvPr>
            <p:ph type="body" idx="1"/>
          </p:nvPr>
        </p:nvSpPr>
        <p:spPr>
          <a:xfrm>
            <a:off x="459653" y="1124744"/>
            <a:ext cx="9066212" cy="3591172"/>
          </a:xfrm>
        </p:spPr>
        <p:txBody>
          <a:bodyPr/>
          <a:lstStyle/>
          <a:p>
            <a:pPr>
              <a:lnSpc>
                <a:spcPct val="150000"/>
              </a:lnSpc>
              <a:spcBef>
                <a:spcPts val="200"/>
              </a:spcBef>
              <a:buFont typeface="Arial" panose="020B0604020202020204"/>
              <a:buChar char="•"/>
              <a:tabLst>
                <a:tab pos="520700" algn="l"/>
                <a:tab pos="1009650" algn="l"/>
                <a:tab pos="1303020" algn="l"/>
              </a:tabLst>
              <a:defRPr/>
            </a:pPr>
            <a:r>
              <a:rPr lang="zh-CN" altLang="en-US" sz="2800" dirty="0">
                <a:solidFill>
                  <a:srgbClr val="000000"/>
                </a:solidFill>
                <a:latin typeface="黑体" panose="02010609060101010101" pitchFamily="2" charset="-122"/>
                <a:ea typeface="黑体" panose="02010609060101010101" pitchFamily="2" charset="-122"/>
              </a:rPr>
              <a:t>各部件之间传送信息的公共通路，总线标准的特性：</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0000FF"/>
                </a:solidFill>
                <a:latin typeface="黑体" panose="02010609060101010101" pitchFamily="2" charset="-122"/>
                <a:ea typeface="黑体" panose="02010609060101010101" pitchFamily="2" charset="-122"/>
              </a:rPr>
              <a:t>物理特性</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339933"/>
                </a:solidFill>
                <a:latin typeface="黑体" panose="02010609060101010101" pitchFamily="2" charset="-122"/>
                <a:ea typeface="黑体" panose="02010609060101010101" pitchFamily="2" charset="-122"/>
              </a:rPr>
              <a:t>线数、接插件、引脚排列</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0000FF"/>
                </a:solidFill>
                <a:latin typeface="黑体" panose="02010609060101010101" pitchFamily="2" charset="-122"/>
                <a:ea typeface="黑体" panose="02010609060101010101" pitchFamily="2" charset="-122"/>
              </a:rPr>
              <a:t>功能特性</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C00000"/>
                </a:solidFill>
                <a:latin typeface="黑体" panose="02010609060101010101" pitchFamily="2" charset="-122"/>
                <a:ea typeface="黑体" panose="02010609060101010101" pitchFamily="2" charset="-122"/>
              </a:rPr>
              <a:t>	地址总线、数据总线、控制总线</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0000FF"/>
                </a:solidFill>
                <a:latin typeface="黑体" panose="02010609060101010101" pitchFamily="2" charset="-122"/>
                <a:ea typeface="黑体" panose="02010609060101010101" pitchFamily="2" charset="-122"/>
              </a:rPr>
              <a:t>电器特性</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339933"/>
                </a:solidFill>
                <a:latin typeface="黑体" panose="02010609060101010101" pitchFamily="2" charset="-122"/>
                <a:ea typeface="黑体" panose="02010609060101010101" pitchFamily="2" charset="-122"/>
              </a:rPr>
              <a:t>信号电平</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0000FF"/>
                </a:solidFill>
                <a:latin typeface="黑体" panose="02010609060101010101" pitchFamily="2" charset="-122"/>
                <a:ea typeface="黑体" panose="02010609060101010101" pitchFamily="2" charset="-122"/>
              </a:rPr>
              <a:t>时间特性</a:t>
            </a:r>
          </a:p>
          <a:p>
            <a:pPr>
              <a:lnSpc>
                <a:spcPts val="3230"/>
              </a:lnSpc>
              <a:tabLst>
                <a:tab pos="520700" algn="l"/>
                <a:tab pos="1009650" algn="l"/>
              </a:tabLst>
              <a:defRPr/>
            </a:pPr>
            <a:endParaRPr lang="zh-CN" altLang="en-US"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总线</a:t>
            </a:r>
          </a:p>
        </p:txBody>
      </p:sp>
      <p:sp>
        <p:nvSpPr>
          <p:cNvPr id="18435" name="Rectangle 3"/>
          <p:cNvSpPr>
            <a:spLocks noGrp="1" noChangeArrowheads="1"/>
          </p:cNvSpPr>
          <p:nvPr>
            <p:ph type="body" idx="1"/>
          </p:nvPr>
        </p:nvSpPr>
        <p:spPr>
          <a:xfrm>
            <a:off x="495300" y="1484784"/>
            <a:ext cx="9066212" cy="3591172"/>
          </a:xfrm>
        </p:spPr>
        <p:txBody>
          <a:bodyPr/>
          <a:lstStyle/>
          <a:p>
            <a:pPr>
              <a:lnSpc>
                <a:spcPts val="2735"/>
              </a:lnSpc>
              <a:spcBef>
                <a:spcPts val="200"/>
              </a:spcBef>
              <a:buFont typeface="Arial" panose="020B0604020202020204"/>
              <a:buChar char="•"/>
              <a:tabLst>
                <a:tab pos="520700" algn="l"/>
                <a:tab pos="1009650" algn="l"/>
                <a:tab pos="130302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地址总线（</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Address</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Bus</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lvl="1">
              <a:lnSpc>
                <a:spcPts val="2695"/>
              </a:lnSpc>
              <a:buFont typeface="Arial" panose="020B0604020202020204"/>
              <a:buChar char="•"/>
              <a:tabLst>
                <a:tab pos="520700" algn="l"/>
                <a:tab pos="1009650" algn="l"/>
                <a:tab pos="130302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用来向存储器或</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端口传送地址</a:t>
            </a:r>
          </a:p>
          <a:p>
            <a:pPr lvl="1">
              <a:lnSpc>
                <a:spcPts val="2695"/>
              </a:lnSpc>
              <a:buFont typeface="Arial" panose="020B0604020202020204"/>
              <a:buChar char="•"/>
              <a:tabLst>
                <a:tab pos="520700" algn="l"/>
                <a:tab pos="1009650" algn="l"/>
                <a:tab pos="1303020" algn="l"/>
              </a:tabLst>
              <a:defRPr/>
            </a:pP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单向</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发出，</a:t>
            </a: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位数</a:t>
            </a:r>
            <a:r>
              <a:rPr lang="en-US" altLang="zh-CN"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n</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决定了</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可直接寻址的内存容量</a:t>
            </a:r>
            <a:r>
              <a:rPr lang="en-US" altLang="zh-CN"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2</a:t>
            </a:r>
            <a:r>
              <a:rPr lang="en-US" altLang="zh-CN" sz="2400" baseline="300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n</a:t>
            </a:r>
          </a:p>
          <a:p>
            <a:pPr>
              <a:lnSpc>
                <a:spcPts val="3165"/>
              </a:lnSpc>
              <a:buFont typeface="Arial" panose="020B0604020202020204"/>
              <a:buChar char="•"/>
              <a:tabLst>
                <a:tab pos="520700" algn="l"/>
                <a:tab pos="1009650" algn="l"/>
                <a:tab pos="130302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数据总线（</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Data</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Bus</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lvl="1">
              <a:lnSpc>
                <a:spcPts val="2695"/>
              </a:lnSpc>
              <a:buFont typeface="Arial" panose="020B0604020202020204"/>
              <a:buChar char="•"/>
              <a:tabLst>
                <a:tab pos="520700" algn="l"/>
                <a:tab pos="1009650" algn="l"/>
                <a:tab pos="130302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与存储器及外设交换数据的通路</a:t>
            </a:r>
          </a:p>
          <a:p>
            <a:pPr lvl="1">
              <a:lnSpc>
                <a:spcPts val="2685"/>
              </a:lnSpc>
              <a:buFont typeface="Arial" panose="020B0604020202020204"/>
              <a:buChar char="•"/>
              <a:tabLst>
                <a:tab pos="520700" algn="l"/>
                <a:tab pos="1009650" algn="l"/>
                <a:tab pos="1303020" algn="l"/>
              </a:tabLst>
              <a:defRPr/>
            </a:pP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三态双向，位数与微处理器的位数相同</a:t>
            </a:r>
          </a:p>
          <a:p>
            <a:pPr>
              <a:lnSpc>
                <a:spcPts val="3185"/>
              </a:lnSpc>
              <a:buFont typeface="Arial" panose="020B0604020202020204"/>
              <a:buChar char="•"/>
              <a:tabLst>
                <a:tab pos="520700" algn="l"/>
                <a:tab pos="1009650" algn="l"/>
                <a:tab pos="130302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控制总线（</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Control</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Bus</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lvl="1">
              <a:lnSpc>
                <a:spcPts val="2685"/>
              </a:lnSpc>
              <a:buFont typeface="Arial" panose="020B0604020202020204"/>
              <a:buChar char="•"/>
              <a:tabLst>
                <a:tab pos="520700" algn="l"/>
                <a:tab pos="1009650" algn="l"/>
                <a:tab pos="1303020" algn="l"/>
              </a:tabLst>
              <a:defRPr/>
            </a:pP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用来传输控制信号</a:t>
            </a:r>
          </a:p>
          <a:p>
            <a:pPr lvl="1">
              <a:lnSpc>
                <a:spcPts val="2695"/>
              </a:lnSpc>
              <a:buFont typeface="Arial" panose="020B0604020202020204"/>
              <a:buChar char="•"/>
              <a:tabLst>
                <a:tab pos="520700" algn="l"/>
                <a:tab pos="1009650" algn="l"/>
                <a:tab pos="1303020" algn="l"/>
              </a:tabLst>
              <a:defRPr/>
            </a:pP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由两种方向的单向控制信号组成：</a:t>
            </a: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命令信号线</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和</a:t>
            </a: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状态信号线</a:t>
            </a:r>
          </a:p>
          <a:p>
            <a:pPr>
              <a:lnSpc>
                <a:spcPts val="3230"/>
              </a:lnSpc>
              <a:tabLst>
                <a:tab pos="520700" algn="l"/>
                <a:tab pos="1009650" algn="l"/>
              </a:tabLst>
              <a:defRPr/>
            </a:pPr>
            <a:endPar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总线分类</a:t>
            </a:r>
          </a:p>
        </p:txBody>
      </p:sp>
      <p:sp>
        <p:nvSpPr>
          <p:cNvPr id="18435" name="Rectangle 3"/>
          <p:cNvSpPr>
            <a:spLocks noGrp="1" noChangeArrowheads="1"/>
          </p:cNvSpPr>
          <p:nvPr>
            <p:ph type="body" idx="1"/>
          </p:nvPr>
        </p:nvSpPr>
        <p:spPr>
          <a:xfrm>
            <a:off x="704528" y="1628800"/>
            <a:ext cx="9066212" cy="3591172"/>
          </a:xfrm>
        </p:spPr>
        <p:txBody>
          <a:bodyPr/>
          <a:lstStyle/>
          <a:p>
            <a:pPr>
              <a:lnSpc>
                <a:spcPts val="3080"/>
              </a:lnSpc>
              <a:buFont typeface="Arial" panose="020B0604020202020204"/>
              <a:buChar char="•"/>
              <a:tabLst>
                <a:tab pos="520700" algn="l"/>
                <a:tab pos="100965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内部总线</a:t>
            </a:r>
          </a:p>
          <a:p>
            <a:pPr lvl="1">
              <a:lnSpc>
                <a:spcPts val="3155"/>
              </a:lnSpc>
              <a:buFont typeface="Arial" panose="020B0604020202020204"/>
              <a:buChar char="•"/>
              <a:tabLst>
                <a:tab pos="520700" algn="l"/>
                <a:tab pos="1009650" algn="l"/>
              </a:tabLst>
              <a:defRPr/>
            </a:pPr>
            <a:r>
              <a:rPr lang="zh-CN" altLang="en-US" sz="32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latin typeface="Times New Roman" panose="02020603050405020304" pitchFamily="18" charset="0"/>
                <a:ea typeface="黑体" panose="02010609060101010101" pitchFamily="2" charset="-122"/>
                <a:cs typeface="Times New Roman" panose="02020603050405020304" pitchFamily="18" charset="0"/>
              </a:rPr>
              <a:t>片内</a:t>
            </a: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Lst>
              <a:defRPr/>
            </a:pPr>
            <a:endParaRPr lang="zh-CN" altLang="en-US"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760"/>
              </a:lnSpc>
              <a:buFont typeface="Arial" panose="020B0604020202020204"/>
              <a:buChar char="•"/>
              <a:tabLst>
                <a:tab pos="520700" algn="l"/>
                <a:tab pos="100965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系统总线</a:t>
            </a:r>
          </a:p>
          <a:p>
            <a:pPr lvl="1">
              <a:lnSpc>
                <a:spcPts val="3165"/>
              </a:lnSpc>
              <a:buFont typeface="Arial" panose="020B0604020202020204"/>
              <a:buChar char="•"/>
              <a:tabLst>
                <a:tab pos="520700" algn="l"/>
                <a:tab pos="1009650" algn="l"/>
              </a:tabLst>
              <a:defRPr/>
            </a:pPr>
            <a:r>
              <a:rPr lang="zh-CN" altLang="en-US"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latin typeface="Times New Roman" panose="02020603050405020304" pitchFamily="18" charset="0"/>
                <a:ea typeface="黑体" panose="02010609060101010101" pitchFamily="2" charset="-122"/>
                <a:cs typeface="Times New Roman" panose="02020603050405020304" pitchFamily="18" charset="0"/>
              </a:rPr>
              <a:t>底板插件</a:t>
            </a:r>
          </a:p>
          <a:p>
            <a:pPr>
              <a:lnSpc>
                <a:spcPts val="855"/>
              </a:lnSpc>
              <a:buFont typeface="Arial" panose="020B0604020202020204"/>
              <a:buChar char="•"/>
              <a:tabLst>
                <a:tab pos="520700" algn="l"/>
                <a:tab pos="1009650" algn="l"/>
              </a:tabLst>
              <a:defRPr/>
            </a:pP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760"/>
              </a:lnSpc>
              <a:buFont typeface="Arial" panose="020B0604020202020204"/>
              <a:buChar char="•"/>
              <a:tabLst>
                <a:tab pos="520700" algn="l"/>
                <a:tab pos="100965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外部总线</a:t>
            </a:r>
          </a:p>
          <a:p>
            <a:pPr lvl="1">
              <a:lnSpc>
                <a:spcPts val="3165"/>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系统与系统之间或系统与外设之间</a:t>
            </a:r>
          </a:p>
          <a:p>
            <a:pPr lvl="1">
              <a:lnSpc>
                <a:spcPts val="3195"/>
              </a:lnSpc>
              <a:buFont typeface="Arial" panose="020B0604020202020204"/>
              <a:buChar char="•"/>
              <a:tabLst>
                <a:tab pos="520700" algn="l"/>
                <a:tab pos="1009650" algn="l"/>
              </a:tabLst>
              <a:defRPr/>
            </a:pP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如：</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USB</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通用串行总线，</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RS</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232</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总线等</a:t>
            </a:r>
          </a:p>
          <a:p>
            <a:pPr>
              <a:lnSpc>
                <a:spcPts val="3230"/>
              </a:lnSpc>
              <a:tabLst>
                <a:tab pos="520700" algn="l"/>
                <a:tab pos="1009650" algn="l"/>
              </a:tabLst>
              <a:defRPr/>
            </a:pPr>
            <a:endPar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ea typeface="宋体" panose="02010600030101010101" pitchFamily="2" charset="-122"/>
              </a:rPr>
              <a:t>系统总线</a:t>
            </a:r>
          </a:p>
        </p:txBody>
      </p:sp>
      <p:pic>
        <p:nvPicPr>
          <p:cNvPr id="7" name="图片 6"/>
          <p:cNvPicPr>
            <a:picLocks noChangeAspect="1"/>
          </p:cNvPicPr>
          <p:nvPr/>
        </p:nvPicPr>
        <p:blipFill>
          <a:blip r:embed="rId3"/>
          <a:stretch>
            <a:fillRect/>
          </a:stretch>
        </p:blipFill>
        <p:spPr>
          <a:xfrm>
            <a:off x="819024" y="1124744"/>
            <a:ext cx="8418764" cy="5184576"/>
          </a:xfrm>
          <a:prstGeom prst="rect">
            <a:avLst/>
          </a:prstGeom>
        </p:spPr>
      </p:pic>
      <p:sp>
        <p:nvSpPr>
          <p:cNvPr id="9" name="文本框 8"/>
          <p:cNvSpPr txBox="1"/>
          <p:nvPr/>
        </p:nvSpPr>
        <p:spPr>
          <a:xfrm>
            <a:off x="1208584" y="1483876"/>
            <a:ext cx="5472608" cy="4842031"/>
          </a:xfrm>
          <a:prstGeom prst="rect">
            <a:avLst/>
          </a:prstGeom>
          <a:noFill/>
        </p:spPr>
        <p:txBody>
          <a:bodyPr wrap="square">
            <a:spAutoFit/>
          </a:bodyPr>
          <a:lstStyle/>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PC</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总线（也称为</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PC/XT</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62</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芯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1M/s</a:t>
            </a:r>
          </a:p>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ISA</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总线（工业标准体系结构）</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62+36</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芯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16</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8.33M/s</a:t>
            </a:r>
          </a:p>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VESA</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总线（视频电子标准协会）</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116</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芯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32/64</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133M/s</a:t>
            </a:r>
          </a:p>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PCI</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总线（外设互连局部总线）</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124</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芯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32/64</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132-264M/s</a:t>
            </a:r>
          </a:p>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PCI-X</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64</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533-1066MB/s</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先修课程及其相互关系</a:t>
            </a:r>
          </a:p>
        </p:txBody>
      </p:sp>
      <p:sp>
        <p:nvSpPr>
          <p:cNvPr id="6" name="Rectangle 6"/>
          <p:cNvSpPr>
            <a:spLocks noChangeArrowheads="1"/>
          </p:cNvSpPr>
          <p:nvPr/>
        </p:nvSpPr>
        <p:spPr bwMode="auto">
          <a:xfrm>
            <a:off x="6432042" y="2327888"/>
            <a:ext cx="310843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000" b="1" dirty="0">
                <a:solidFill>
                  <a:srgbClr val="333399"/>
                </a:solidFill>
                <a:latin typeface="微软雅黑" panose="020B0503020204020204" pitchFamily="34" charset="-122"/>
                <a:ea typeface="微软雅黑" panose="020B0503020204020204" pitchFamily="34" charset="-122"/>
              </a:rPr>
              <a:t>先修课程</a:t>
            </a:r>
            <a:r>
              <a:rPr lang="en-US" altLang="zh-CN" sz="2000" b="1" dirty="0">
                <a:solidFill>
                  <a:srgbClr val="333399"/>
                </a:solidFill>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数字电路（模拟电路）；编程语言。</a:t>
            </a:r>
          </a:p>
          <a:p>
            <a:pPr eaLnBrk="1" hangingPunct="1">
              <a:lnSpc>
                <a:spcPct val="150000"/>
              </a:lnSpc>
              <a:spcBef>
                <a:spcPct val="0"/>
              </a:spcBef>
              <a:buClrTx/>
              <a:buSzTx/>
              <a:buFontTx/>
              <a:buNone/>
            </a:pPr>
            <a:r>
              <a:rPr lang="zh-CN" altLang="en-US" sz="2000" b="1" dirty="0">
                <a:solidFill>
                  <a:srgbClr val="333399"/>
                </a:solidFill>
                <a:latin typeface="微软雅黑" panose="020B0503020204020204" pitchFamily="34" charset="-122"/>
                <a:ea typeface="微软雅黑" panose="020B0503020204020204" pitchFamily="34" charset="-122"/>
              </a:rPr>
              <a:t>计算机硬件构成</a:t>
            </a:r>
            <a:r>
              <a:rPr lang="en-US" altLang="zh-CN" sz="2000" b="1" dirty="0">
                <a:solidFill>
                  <a:srgbClr val="333399"/>
                </a:solidFill>
                <a:latin typeface="微软雅黑" panose="020B0503020204020204" pitchFamily="34" charset="-122"/>
                <a:ea typeface="微软雅黑" panose="020B0503020204020204" pitchFamily="34" charset="-122"/>
              </a:rPr>
              <a:t>—</a:t>
            </a:r>
            <a:r>
              <a:rPr lang="zh-CN" altLang="en-US" sz="2000" b="1" dirty="0">
                <a:solidFill>
                  <a:srgbClr val="333399"/>
                </a:solidFill>
                <a:latin typeface="微软雅黑" panose="020B0503020204020204" pitchFamily="34" charset="-122"/>
                <a:ea typeface="微软雅黑" panose="020B0503020204020204" pitchFamily="34" charset="-122"/>
              </a:rPr>
              <a:t>数字逻辑电路。</a:t>
            </a:r>
          </a:p>
          <a:p>
            <a:pPr eaLnBrk="1" hangingPunct="1">
              <a:lnSpc>
                <a:spcPct val="150000"/>
              </a:lnSpc>
              <a:spcBef>
                <a:spcPct val="0"/>
              </a:spcBef>
              <a:buClrTx/>
              <a:buSzTx/>
              <a:buFontTx/>
              <a:buNone/>
            </a:pPr>
            <a:r>
              <a:rPr lang="zh-CN" altLang="en-US" sz="2000" b="1" dirty="0">
                <a:solidFill>
                  <a:srgbClr val="333399"/>
                </a:solidFill>
                <a:latin typeface="微软雅黑" panose="020B0503020204020204" pitchFamily="34" charset="-122"/>
                <a:ea typeface="微软雅黑" panose="020B0503020204020204" pitchFamily="34" charset="-122"/>
              </a:rPr>
              <a:t>特殊的数字逻辑电路：</a:t>
            </a:r>
          </a:p>
          <a:p>
            <a:pPr eaLnBrk="1" hangingPunct="1">
              <a:lnSpc>
                <a:spcPct val="150000"/>
              </a:lnSpc>
              <a:spcBef>
                <a:spcPct val="0"/>
              </a:spcBef>
              <a:buClrTx/>
              <a:buSzTx/>
              <a:buFontTx/>
              <a:buNone/>
            </a:pPr>
            <a:r>
              <a:rPr lang="zh-CN" altLang="en-US" sz="2000" b="1" dirty="0">
                <a:latin typeface="微软雅黑" panose="020B0503020204020204" pitchFamily="34" charset="-122"/>
                <a:ea typeface="微软雅黑" panose="020B0503020204020204" pitchFamily="34" charset="-122"/>
              </a:rPr>
              <a:t>门</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组合逻辑－时序逻辑－有限状态机</a:t>
            </a:r>
          </a:p>
        </p:txBody>
      </p:sp>
      <p:pic>
        <p:nvPicPr>
          <p:cNvPr id="5" name="图片 4"/>
          <p:cNvPicPr>
            <a:picLocks noChangeAspect="1"/>
          </p:cNvPicPr>
          <p:nvPr/>
        </p:nvPicPr>
        <p:blipFill>
          <a:blip r:embed="rId2"/>
          <a:stretch>
            <a:fillRect/>
          </a:stretch>
        </p:blipFill>
        <p:spPr>
          <a:xfrm>
            <a:off x="560512" y="1268760"/>
            <a:ext cx="5544616" cy="5442245"/>
          </a:xfrm>
          <a:prstGeom prst="rect">
            <a:avLst/>
          </a:prstGeom>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总线结构</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355"/>
              </a:lnSpc>
              <a:buFont typeface="Arial" panose="020B0604020202020204"/>
              <a:buChar char="•"/>
              <a:tabLst>
                <a:tab pos="520700" algn="l"/>
                <a:tab pos="1009650" algn="l"/>
                <a:tab pos="130302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单总线结构</a:t>
            </a:r>
          </a:p>
          <a:p>
            <a:pPr>
              <a:lnSpc>
                <a:spcPts val="855"/>
              </a:lnSpc>
              <a:buFont typeface="Arial" panose="020B0604020202020204"/>
              <a:buChar char="•"/>
              <a:tabLst>
                <a:tab pos="520700" algn="l"/>
                <a:tab pos="1009650" algn="l"/>
                <a:tab pos="1303020" algn="l"/>
              </a:tabLst>
              <a:defRPr/>
            </a:pPr>
            <a:endParaRPr lang="zh-CN" altLang="en-US" sz="36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lvl="1">
              <a:lnSpc>
                <a:spcPts val="3205"/>
              </a:lnSpc>
              <a:buFont typeface="Arial" panose="020B0604020202020204"/>
              <a:buChar char="•"/>
              <a:tabLst>
                <a:tab pos="520700" algn="l"/>
                <a:tab pos="1009650" algn="l"/>
                <a:tab pos="130302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存储器和</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设备都连在一组总线上</a:t>
            </a:r>
          </a:p>
          <a:p>
            <a:pPr>
              <a:lnSpc>
                <a:spcPts val="855"/>
              </a:lnSpc>
              <a:buFont typeface="Arial" panose="020B0604020202020204"/>
              <a:buChar char="•"/>
              <a:tabLst>
                <a:tab pos="520700" algn="l"/>
                <a:tab pos="1009650" algn="l"/>
                <a:tab pos="1303020" algn="l"/>
              </a:tabLst>
              <a:defRPr/>
            </a:pP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303020" algn="l"/>
              </a:tabLst>
              <a:defRPr/>
            </a:pP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855"/>
              </a:lnSpc>
              <a:buFont typeface="Arial" panose="020B0604020202020204"/>
              <a:buChar char="•"/>
              <a:tabLst>
                <a:tab pos="520700" algn="l"/>
                <a:tab pos="1009650" algn="l"/>
                <a:tab pos="130302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双总线结构</a:t>
            </a:r>
          </a:p>
          <a:p>
            <a:pPr>
              <a:lnSpc>
                <a:spcPts val="855"/>
              </a:lnSpc>
              <a:buFont typeface="Arial" panose="020B0604020202020204"/>
              <a:buChar char="•"/>
              <a:tabLst>
                <a:tab pos="520700" algn="l"/>
                <a:tab pos="1009650" algn="l"/>
                <a:tab pos="1303020" algn="l"/>
              </a:tabLst>
              <a:defRPr/>
            </a:pPr>
            <a:endParaRPr lang="zh-CN" altLang="en-US" sz="36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lvl="1">
              <a:lnSpc>
                <a:spcPts val="3205"/>
              </a:lnSpc>
              <a:buFont typeface="Arial" panose="020B0604020202020204"/>
              <a:buChar char="•"/>
              <a:tabLst>
                <a:tab pos="520700" algn="l"/>
                <a:tab pos="1009650" algn="l"/>
                <a:tab pos="130302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存储器总线和</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总线分开</a:t>
            </a:r>
          </a:p>
          <a:p>
            <a:pPr>
              <a:lnSpc>
                <a:spcPts val="855"/>
              </a:lnSpc>
              <a:buFont typeface="Arial" panose="020B0604020202020204"/>
              <a:buChar char="•"/>
              <a:tabLst>
                <a:tab pos="520700" algn="l"/>
                <a:tab pos="1009650" algn="l"/>
                <a:tab pos="1303020" algn="l"/>
              </a:tabLst>
              <a:defRPr/>
            </a:pP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marL="0" indent="0">
              <a:lnSpc>
                <a:spcPts val="2585"/>
              </a:lnSpc>
              <a:buNone/>
              <a:tabLst>
                <a:tab pos="520700" algn="l"/>
                <a:tab pos="1009650" algn="l"/>
                <a:tab pos="1303020" algn="l"/>
              </a:tabLst>
              <a:defRPr/>
            </a:pPr>
            <a:r>
              <a:rPr lang="zh-CN" altLang="en-US"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          面向</a:t>
            </a:r>
            <a:r>
              <a:rPr lang="en-US" altLang="zh-CN"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CPU</a:t>
            </a:r>
            <a:endParaRPr lang="zh-CN" altLang="en-US"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303020" algn="l"/>
              </a:tabLst>
              <a:defRPr/>
            </a:pPr>
            <a:endParaRPr lang="zh-CN" altLang="en-US"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endParaRPr>
          </a:p>
          <a:p>
            <a:pPr marL="0" indent="0">
              <a:lnSpc>
                <a:spcPts val="2565"/>
              </a:lnSpc>
              <a:buNone/>
              <a:tabLst>
                <a:tab pos="520700" algn="l"/>
                <a:tab pos="1009650" algn="l"/>
                <a:tab pos="1303020" algn="l"/>
              </a:tabLst>
              <a:defRPr/>
            </a:pPr>
            <a:r>
              <a:rPr lang="zh-CN" altLang="en-US"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          面向主存</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单总线结构</a:t>
            </a:r>
          </a:p>
        </p:txBody>
      </p:sp>
      <p:pic>
        <p:nvPicPr>
          <p:cNvPr id="5" name="图片 4"/>
          <p:cNvPicPr>
            <a:picLocks noChangeAspect="1"/>
          </p:cNvPicPr>
          <p:nvPr/>
        </p:nvPicPr>
        <p:blipFill>
          <a:blip r:embed="rId2"/>
          <a:stretch>
            <a:fillRect/>
          </a:stretch>
        </p:blipFill>
        <p:spPr>
          <a:xfrm>
            <a:off x="992560" y="1988840"/>
            <a:ext cx="7220413" cy="3802238"/>
          </a:xfrm>
          <a:prstGeom prst="rect">
            <a:avLst/>
          </a:prstGeom>
        </p:spPr>
      </p:pic>
      <p:sp>
        <p:nvSpPr>
          <p:cNvPr id="10" name="Text Box 7"/>
          <p:cNvSpPr/>
          <p:nvPr/>
        </p:nvSpPr>
        <p:spPr>
          <a:xfrm>
            <a:off x="1610792" y="3484665"/>
            <a:ext cx="642938"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CPU</a:t>
            </a:r>
          </a:p>
        </p:txBody>
      </p:sp>
      <p:sp>
        <p:nvSpPr>
          <p:cNvPr id="11" name="Text Box 8"/>
          <p:cNvSpPr/>
          <p:nvPr/>
        </p:nvSpPr>
        <p:spPr>
          <a:xfrm>
            <a:off x="3169717" y="3484665"/>
            <a:ext cx="693738"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RAM</a:t>
            </a:r>
          </a:p>
        </p:txBody>
      </p:sp>
      <p:sp>
        <p:nvSpPr>
          <p:cNvPr id="12" name="Text Box 9"/>
          <p:cNvSpPr/>
          <p:nvPr/>
        </p:nvSpPr>
        <p:spPr>
          <a:xfrm>
            <a:off x="4536555" y="3484665"/>
            <a:ext cx="709612"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ROM</a:t>
            </a:r>
          </a:p>
        </p:txBody>
      </p:sp>
      <p:sp>
        <p:nvSpPr>
          <p:cNvPr id="13" name="Text Box 10"/>
          <p:cNvSpPr/>
          <p:nvPr/>
        </p:nvSpPr>
        <p:spPr>
          <a:xfrm>
            <a:off x="7152755" y="3213202"/>
            <a:ext cx="796925" cy="2762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180"/>
              </a:lnSpc>
              <a:buFont typeface="Arial" panose="020B0604020202020204"/>
              <a:buChar char="•"/>
              <a:defRPr/>
            </a:pPr>
            <a:r>
              <a:rPr sz="2050" b="1">
                <a:solidFill>
                  <a:srgbClr val="000000"/>
                </a:solidFill>
                <a:latin typeface="Times New Roman" panose="02020603050405020304" pitchFamily="18" charset="0"/>
                <a:ea typeface="宋体" panose="02010600030101010101" pitchFamily="2" charset="-122"/>
              </a:rPr>
              <a:t>IO</a:t>
            </a:r>
            <a:r>
              <a:rPr sz="2050">
                <a:solidFill>
                  <a:srgbClr val="000000"/>
                </a:solidFill>
                <a:ea typeface="楷体_GB2312" pitchFamily="1" charset="-122"/>
              </a:rPr>
              <a:t>设备</a:t>
            </a:r>
          </a:p>
        </p:txBody>
      </p:sp>
      <p:sp>
        <p:nvSpPr>
          <p:cNvPr id="14" name="Text Box 11"/>
          <p:cNvSpPr/>
          <p:nvPr/>
        </p:nvSpPr>
        <p:spPr>
          <a:xfrm>
            <a:off x="5858942" y="3387827"/>
            <a:ext cx="1016000" cy="32543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55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I/O</a:t>
            </a:r>
            <a:r>
              <a:rPr sz="2395">
                <a:solidFill>
                  <a:srgbClr val="000000"/>
                </a:solidFill>
                <a:ea typeface="楷体_GB2312" pitchFamily="1" charset="-122"/>
              </a:rPr>
              <a:t>接口</a:t>
            </a:r>
          </a:p>
        </p:txBody>
      </p:sp>
      <p:sp>
        <p:nvSpPr>
          <p:cNvPr id="15" name="Text Box 13"/>
          <p:cNvSpPr/>
          <p:nvPr/>
        </p:nvSpPr>
        <p:spPr>
          <a:xfrm>
            <a:off x="6772794" y="3971470"/>
            <a:ext cx="1246188" cy="17287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180"/>
              </a:lnSpc>
              <a:buFont typeface="Arial" panose="020B0604020202020204"/>
              <a:buChar char="•"/>
              <a:tabLst>
                <a:tab pos="445135" algn="l"/>
              </a:tabLst>
              <a:defRPr/>
            </a:pPr>
            <a:r>
              <a:rPr lang="en-US" sz="1540" dirty="0">
                <a:ea typeface="宋体" panose="02010600030101010101" pitchFamily="2" charset="-122"/>
              </a:rPr>
              <a:t>       </a:t>
            </a:r>
            <a:r>
              <a:rPr sz="2050" b="1" dirty="0" err="1">
                <a:solidFill>
                  <a:srgbClr val="000000"/>
                </a:solidFill>
                <a:latin typeface="Times New Roman" panose="02020603050405020304" pitchFamily="18" charset="0"/>
                <a:ea typeface="宋体" panose="02010600030101010101" pitchFamily="2" charset="-122"/>
              </a:rPr>
              <a:t>IO</a:t>
            </a:r>
            <a:r>
              <a:rPr sz="2050" dirty="0" err="1">
                <a:solidFill>
                  <a:srgbClr val="000000"/>
                </a:solidFill>
                <a:ea typeface="楷体_GB2312" pitchFamily="1" charset="-122"/>
              </a:rPr>
              <a:t>设备</a:t>
            </a: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2310"/>
              </a:lnSpc>
              <a:buFont typeface="Arial" panose="020B0604020202020204"/>
              <a:buChar char="•"/>
              <a:tabLst>
                <a:tab pos="445135" algn="l"/>
              </a:tabLst>
              <a:defRPr/>
            </a:pPr>
            <a:r>
              <a:rPr sz="1710" b="1" dirty="0" err="1">
                <a:solidFill>
                  <a:srgbClr val="339933"/>
                </a:solidFill>
                <a:latin typeface="黑体" panose="02010609060101010101" pitchFamily="2" charset="-122"/>
                <a:ea typeface="黑体" panose="02010609060101010101" pitchFamily="2" charset="-122"/>
              </a:rPr>
              <a:t>数据总</a:t>
            </a:r>
            <a:r>
              <a:rPr sz="1710" b="1" dirty="0" err="1">
                <a:solidFill>
                  <a:srgbClr val="339933"/>
                </a:solidFill>
                <a:ea typeface="楷体_GB2312" pitchFamily="1" charset="-122"/>
              </a:rPr>
              <a:t>线</a:t>
            </a:r>
            <a:endParaRPr sz="1710" b="1" dirty="0">
              <a:solidFill>
                <a:srgbClr val="339933"/>
              </a:solidFill>
              <a:ea typeface="楷体_GB2312" pitchFamily="1" charset="-122"/>
            </a:endParaRPr>
          </a:p>
          <a:p>
            <a:pPr>
              <a:lnSpc>
                <a:spcPts val="855"/>
              </a:lnSpc>
              <a:buFont typeface="Arial" panose="020B0604020202020204"/>
              <a:buChar char="•"/>
              <a:tabLst>
                <a:tab pos="445135" algn="l"/>
              </a:tabLst>
              <a:defRPr/>
            </a:pPr>
            <a:endParaRPr sz="1710" dirty="0">
              <a:solidFill>
                <a:srgbClr val="000000"/>
              </a:solidFill>
              <a:ea typeface="楷体_GB2312" pitchFamily="1" charset="-122"/>
            </a:endParaRPr>
          </a:p>
          <a:p>
            <a:pPr>
              <a:lnSpc>
                <a:spcPts val="855"/>
              </a:lnSpc>
              <a:buFont typeface="Arial" panose="020B0604020202020204"/>
              <a:buChar char="•"/>
              <a:tabLst>
                <a:tab pos="445135" algn="l"/>
              </a:tabLst>
              <a:defRPr/>
            </a:pPr>
            <a:endParaRPr sz="1710" dirty="0">
              <a:solidFill>
                <a:srgbClr val="000000"/>
              </a:solidFill>
              <a:ea typeface="楷体_GB2312" pitchFamily="1" charset="-122"/>
            </a:endParaRPr>
          </a:p>
          <a:p>
            <a:pPr>
              <a:lnSpc>
                <a:spcPts val="2265"/>
              </a:lnSpc>
              <a:buFont typeface="Arial" panose="020B0604020202020204"/>
              <a:buChar char="•"/>
              <a:tabLst>
                <a:tab pos="445135" algn="l"/>
              </a:tabLst>
              <a:defRPr/>
            </a:pPr>
            <a:r>
              <a:rPr sz="1710" b="1" dirty="0" err="1">
                <a:solidFill>
                  <a:srgbClr val="0000FF"/>
                </a:solidFill>
                <a:latin typeface="黑体" panose="02010609060101010101" pitchFamily="2" charset="-122"/>
                <a:ea typeface="黑体" panose="02010609060101010101" pitchFamily="2" charset="-122"/>
              </a:rPr>
              <a:t>控制总线</a:t>
            </a:r>
            <a:endParaRPr sz="1710" b="1" dirty="0">
              <a:solidFill>
                <a:srgbClr val="0000FF"/>
              </a:solidFill>
              <a:latin typeface="黑体" panose="02010609060101010101" pitchFamily="2" charset="-122"/>
              <a:ea typeface="黑体" panose="02010609060101010101" pitchFamily="2" charset="-122"/>
            </a:endParaRPr>
          </a:p>
        </p:txBody>
      </p:sp>
      <p:sp>
        <p:nvSpPr>
          <p:cNvPr id="16" name="文本框 15"/>
          <p:cNvSpPr txBox="1"/>
          <p:nvPr/>
        </p:nvSpPr>
        <p:spPr>
          <a:xfrm>
            <a:off x="3728864" y="2060848"/>
            <a:ext cx="1107996" cy="369332"/>
          </a:xfrm>
          <a:prstGeom prst="rect">
            <a:avLst/>
          </a:prstGeom>
          <a:noFill/>
        </p:spPr>
        <p:txBody>
          <a:bodyPr wrap="none" rtlCol="0">
            <a:spAutoFit/>
          </a:bodyPr>
          <a:lstStyle/>
          <a:p>
            <a:r>
              <a:rPr lang="zh-CN" altLang="en-US" sz="1800" b="1" dirty="0">
                <a:solidFill>
                  <a:srgbClr val="C00000"/>
                </a:solidFill>
                <a:latin typeface="黑体" panose="02010609060101010101" pitchFamily="2" charset="-122"/>
                <a:ea typeface="黑体" panose="02010609060101010101" pitchFamily="2" charset="-122"/>
              </a:rPr>
              <a:t>地址总线</a:t>
            </a:r>
            <a:endParaRPr lang="zh-CN" altLang="en-US" b="1" dirty="0">
              <a:solidFill>
                <a:srgbClr val="C00000"/>
              </a:solidFill>
              <a:latin typeface="黑体" panose="02010609060101010101" pitchFamily="2" charset="-122"/>
              <a:ea typeface="黑体" panose="02010609060101010101" pitchFamily="2" charset="-122"/>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面向</a:t>
            </a:r>
            <a:r>
              <a:rPr lang="en-US" altLang="zh-CN" dirty="0">
                <a:latin typeface="黑体" panose="02010609060101010101" pitchFamily="2" charset="-122"/>
                <a:ea typeface="黑体" panose="02010609060101010101" pitchFamily="2" charset="-122"/>
              </a:rPr>
              <a:t>CPU</a:t>
            </a:r>
            <a:r>
              <a:rPr lang="zh-CN" altLang="en-US" dirty="0">
                <a:latin typeface="黑体" panose="02010609060101010101" pitchFamily="2" charset="-122"/>
                <a:ea typeface="黑体" panose="02010609060101010101" pitchFamily="2" charset="-122"/>
              </a:rPr>
              <a:t>的双总线结构</a:t>
            </a:r>
          </a:p>
        </p:txBody>
      </p:sp>
      <p:pic>
        <p:nvPicPr>
          <p:cNvPr id="5" name="图片 4"/>
          <p:cNvPicPr>
            <a:picLocks noChangeAspect="1"/>
          </p:cNvPicPr>
          <p:nvPr/>
        </p:nvPicPr>
        <p:blipFill>
          <a:blip r:embed="rId2"/>
          <a:stretch>
            <a:fillRect/>
          </a:stretch>
        </p:blipFill>
        <p:spPr>
          <a:xfrm>
            <a:off x="920552" y="1971400"/>
            <a:ext cx="7509632" cy="3833864"/>
          </a:xfrm>
          <a:prstGeom prst="rect">
            <a:avLst/>
          </a:prstGeom>
        </p:spPr>
      </p:pic>
      <p:sp>
        <p:nvSpPr>
          <p:cNvPr id="10" name="Text Box 7"/>
          <p:cNvSpPr/>
          <p:nvPr/>
        </p:nvSpPr>
        <p:spPr>
          <a:xfrm>
            <a:off x="1692772" y="3801070"/>
            <a:ext cx="642937"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CPU</a:t>
            </a:r>
          </a:p>
        </p:txBody>
      </p:sp>
      <p:sp>
        <p:nvSpPr>
          <p:cNvPr id="11" name="Text Box 8"/>
          <p:cNvSpPr/>
          <p:nvPr/>
        </p:nvSpPr>
        <p:spPr>
          <a:xfrm>
            <a:off x="3756522" y="3775670"/>
            <a:ext cx="609600" cy="3048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395"/>
              </a:lnSpc>
              <a:buFont typeface="Arial" panose="020B0604020202020204"/>
              <a:buChar char="•"/>
              <a:defRPr/>
            </a:pPr>
            <a:r>
              <a:rPr sz="2395">
                <a:solidFill>
                  <a:srgbClr val="000000"/>
                </a:solidFill>
                <a:ea typeface="楷体_GB2312" pitchFamily="1" charset="-122"/>
              </a:rPr>
              <a:t>主存</a:t>
            </a:r>
          </a:p>
        </p:txBody>
      </p:sp>
      <p:sp>
        <p:nvSpPr>
          <p:cNvPr id="12" name="Text Box 9"/>
          <p:cNvSpPr/>
          <p:nvPr/>
        </p:nvSpPr>
        <p:spPr>
          <a:xfrm>
            <a:off x="4986834" y="3359745"/>
            <a:ext cx="1016000" cy="3238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55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I/O</a:t>
            </a:r>
            <a:r>
              <a:rPr sz="2395">
                <a:solidFill>
                  <a:srgbClr val="000000"/>
                </a:solidFill>
                <a:ea typeface="楷体_GB2312" pitchFamily="1" charset="-122"/>
              </a:rPr>
              <a:t>接口</a:t>
            </a:r>
          </a:p>
        </p:txBody>
      </p:sp>
      <p:sp>
        <p:nvSpPr>
          <p:cNvPr id="13" name="Text Box 10"/>
          <p:cNvSpPr/>
          <p:nvPr/>
        </p:nvSpPr>
        <p:spPr>
          <a:xfrm>
            <a:off x="6650534" y="3359745"/>
            <a:ext cx="1016000" cy="3238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55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I/O</a:t>
            </a:r>
            <a:r>
              <a:rPr sz="2395">
                <a:solidFill>
                  <a:srgbClr val="000000"/>
                </a:solidFill>
                <a:ea typeface="楷体_GB2312" pitchFamily="1" charset="-122"/>
              </a:rPr>
              <a:t>接口</a:t>
            </a:r>
          </a:p>
        </p:txBody>
      </p:sp>
      <p:sp>
        <p:nvSpPr>
          <p:cNvPr id="14" name="Text Box 11"/>
          <p:cNvSpPr/>
          <p:nvPr/>
        </p:nvSpPr>
        <p:spPr>
          <a:xfrm>
            <a:off x="6833097" y="4748807"/>
            <a:ext cx="796925" cy="277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180"/>
              </a:lnSpc>
              <a:buFont typeface="Arial" panose="020B0604020202020204"/>
              <a:buChar char="•"/>
              <a:defRPr/>
            </a:pPr>
            <a:r>
              <a:rPr sz="2050" b="1">
                <a:solidFill>
                  <a:srgbClr val="000000"/>
                </a:solidFill>
                <a:latin typeface="Times New Roman" panose="02020603050405020304" pitchFamily="18" charset="0"/>
                <a:ea typeface="宋体" panose="02010600030101010101" pitchFamily="2" charset="-122"/>
              </a:rPr>
              <a:t>IO</a:t>
            </a:r>
            <a:r>
              <a:rPr sz="2050">
                <a:solidFill>
                  <a:srgbClr val="000000"/>
                </a:solidFill>
                <a:ea typeface="楷体_GB2312" pitchFamily="1" charset="-122"/>
              </a:rPr>
              <a:t>设备</a:t>
            </a:r>
          </a:p>
        </p:txBody>
      </p:sp>
      <p:sp>
        <p:nvSpPr>
          <p:cNvPr id="15" name="Text Box 12"/>
          <p:cNvSpPr/>
          <p:nvPr/>
        </p:nvSpPr>
        <p:spPr>
          <a:xfrm>
            <a:off x="5110659" y="4728170"/>
            <a:ext cx="796925" cy="277812"/>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180"/>
              </a:lnSpc>
              <a:buFont typeface="Arial" panose="020B0604020202020204"/>
              <a:buChar char="•"/>
              <a:defRPr/>
            </a:pPr>
            <a:r>
              <a:rPr sz="2050" b="1">
                <a:solidFill>
                  <a:srgbClr val="000000"/>
                </a:solidFill>
                <a:latin typeface="Times New Roman" panose="02020603050405020304" pitchFamily="18" charset="0"/>
                <a:ea typeface="宋体" panose="02010600030101010101" pitchFamily="2" charset="-122"/>
              </a:rPr>
              <a:t>IO</a:t>
            </a:r>
            <a:r>
              <a:rPr sz="2050">
                <a:solidFill>
                  <a:srgbClr val="000000"/>
                </a:solidFill>
                <a:ea typeface="楷体_GB2312" pitchFamily="1" charset="-122"/>
              </a:rPr>
              <a:t>设备</a:t>
            </a:r>
          </a:p>
        </p:txBody>
      </p:sp>
      <p:sp>
        <p:nvSpPr>
          <p:cNvPr id="16" name="Text Box 14"/>
          <p:cNvSpPr/>
          <p:nvPr/>
        </p:nvSpPr>
        <p:spPr>
          <a:xfrm>
            <a:off x="2659011" y="3531844"/>
            <a:ext cx="434975" cy="531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b="1" dirty="0" err="1">
                <a:solidFill>
                  <a:srgbClr val="000000"/>
                </a:solidFill>
                <a:latin typeface="黑体" panose="02010609060101010101" pitchFamily="2" charset="-122"/>
                <a:ea typeface="黑体" panose="02010609060101010101" pitchFamily="2" charset="-122"/>
              </a:rPr>
              <a:t>存储总线</a:t>
            </a:r>
            <a:endParaRPr sz="1710" b="1" dirty="0">
              <a:solidFill>
                <a:srgbClr val="000000"/>
              </a:solidFill>
              <a:latin typeface="黑体" panose="02010609060101010101" pitchFamily="2" charset="-122"/>
              <a:ea typeface="黑体" panose="02010609060101010101" pitchFamily="2" charset="-122"/>
            </a:endParaRPr>
          </a:p>
        </p:txBody>
      </p:sp>
      <p:sp>
        <p:nvSpPr>
          <p:cNvPr id="17" name="Text Box 15"/>
          <p:cNvSpPr/>
          <p:nvPr/>
        </p:nvSpPr>
        <p:spPr>
          <a:xfrm>
            <a:off x="6198097" y="3386732"/>
            <a:ext cx="217487" cy="19526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4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a:t>
            </a:r>
          </a:p>
        </p:txBody>
      </p:sp>
      <p:sp>
        <p:nvSpPr>
          <p:cNvPr id="18" name="Text Box 16"/>
          <p:cNvSpPr/>
          <p:nvPr/>
        </p:nvSpPr>
        <p:spPr>
          <a:xfrm>
            <a:off x="6198097" y="4751982"/>
            <a:ext cx="217487" cy="19367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4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a:t>
            </a:r>
          </a:p>
        </p:txBody>
      </p:sp>
      <p:sp>
        <p:nvSpPr>
          <p:cNvPr id="19" name="文本框 18"/>
          <p:cNvSpPr txBox="1"/>
          <p:nvPr/>
        </p:nvSpPr>
        <p:spPr>
          <a:xfrm>
            <a:off x="3944888" y="1916832"/>
            <a:ext cx="982961" cy="369332"/>
          </a:xfrm>
          <a:prstGeom prst="rect">
            <a:avLst/>
          </a:prstGeom>
          <a:noFill/>
        </p:spPr>
        <p:txBody>
          <a:bodyPr wrap="none" rtlCol="0">
            <a:spAutoFit/>
          </a:bodyPr>
          <a:lstStyle/>
          <a:p>
            <a:r>
              <a:rPr lang="en-US" altLang="zh-CN" sz="18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18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a:t>
            </a:r>
            <a:endParaRPr lang="zh-CN" altLang="en-US" b="1"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微型计算机的性能指标</a:t>
            </a:r>
          </a:p>
        </p:txBody>
      </p:sp>
      <p:sp>
        <p:nvSpPr>
          <p:cNvPr id="18435" name="Rectangle 3"/>
          <p:cNvSpPr>
            <a:spLocks noGrp="1" noChangeArrowheads="1"/>
          </p:cNvSpPr>
          <p:nvPr>
            <p:ph type="body" idx="1"/>
          </p:nvPr>
        </p:nvSpPr>
        <p:spPr>
          <a:xfrm>
            <a:off x="501254" y="1484784"/>
            <a:ext cx="9066212" cy="3591172"/>
          </a:xfrm>
        </p:spPr>
        <p:txBody>
          <a:bodyPr/>
          <a:lstStyle/>
          <a:p>
            <a:pPr>
              <a:lnSpc>
                <a:spcPts val="3355"/>
              </a:lnSpc>
              <a:buFont typeface="Arial" panose="020B0604020202020204"/>
              <a:buChar char="•"/>
              <a:tabLst>
                <a:tab pos="520700" algn="l"/>
                <a:tab pos="1009650" algn="l"/>
              </a:tabLst>
              <a:defRPr/>
            </a:pP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主频</a:t>
            </a:r>
          </a:p>
          <a:p>
            <a:pPr>
              <a:lnSpc>
                <a:spcPts val="855"/>
              </a:lnSpc>
              <a:buFont typeface="Arial" panose="020B0604020202020204"/>
              <a:buChar char="•"/>
              <a:tabLst>
                <a:tab pos="520700" algn="l"/>
                <a:tab pos="1009650" algn="l"/>
              </a:tabLst>
              <a:defRPr/>
            </a:pPr>
            <a:endPar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080"/>
              </a:lnSpc>
              <a:buFont typeface="Arial" panose="020B0604020202020204"/>
              <a:buChar char="•"/>
              <a:tabLst>
                <a:tab pos="520700" algn="l"/>
                <a:tab pos="1009650" algn="l"/>
              </a:tabLst>
              <a:defRPr/>
            </a:pP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字长</a:t>
            </a:r>
          </a:p>
          <a:p>
            <a:pPr>
              <a:lnSpc>
                <a:spcPts val="855"/>
              </a:lnSpc>
              <a:buFont typeface="Arial" panose="020B0604020202020204"/>
              <a:buChar char="•"/>
              <a:tabLst>
                <a:tab pos="520700" algn="l"/>
                <a:tab pos="1009650" algn="l"/>
              </a:tabLst>
              <a:defRPr/>
            </a:pPr>
            <a:endPar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080"/>
              </a:lnSpc>
              <a:buFont typeface="Arial" panose="020B0604020202020204"/>
              <a:buChar char="•"/>
              <a:tabLst>
                <a:tab pos="520700" algn="l"/>
                <a:tab pos="1009650" algn="l"/>
              </a:tabLst>
              <a:defRPr/>
            </a:pP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内存容量</a:t>
            </a:r>
          </a:p>
          <a:p>
            <a:pPr>
              <a:lnSpc>
                <a:spcPts val="855"/>
              </a:lnSpc>
              <a:buFont typeface="Arial" panose="020B0604020202020204"/>
              <a:buChar char="•"/>
              <a:tabLst>
                <a:tab pos="520700" algn="l"/>
                <a:tab pos="1009650" algn="l"/>
              </a:tabLst>
              <a:defRPr/>
            </a:pPr>
            <a:endPar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080"/>
              </a:lnSpc>
              <a:buFont typeface="Arial" panose="020B0604020202020204"/>
              <a:buChar char="•"/>
              <a:tabLst>
                <a:tab pos="520700" algn="l"/>
                <a:tab pos="1009650" algn="l"/>
              </a:tabLst>
              <a:defRPr/>
            </a:pP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存取周期</a:t>
            </a:r>
          </a:p>
          <a:p>
            <a:pPr>
              <a:lnSpc>
                <a:spcPts val="855"/>
              </a:lnSpc>
              <a:buFont typeface="Arial" panose="020B0604020202020204"/>
              <a:buChar char="•"/>
              <a:tabLst>
                <a:tab pos="520700" algn="l"/>
                <a:tab pos="1009650" algn="l"/>
              </a:tabLst>
              <a:defRPr/>
            </a:pPr>
            <a:endPar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080"/>
              </a:lnSpc>
              <a:buFont typeface="Arial" panose="020B0604020202020204"/>
              <a:buChar char="•"/>
              <a:tabLst>
                <a:tab pos="520700" algn="l"/>
                <a:tab pos="1009650" algn="l"/>
              </a:tabLst>
              <a:defRPr/>
            </a:pP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运算速度</a:t>
            </a:r>
          </a:p>
          <a:p>
            <a:pPr>
              <a:lnSpc>
                <a:spcPts val="855"/>
              </a:lnSpc>
              <a:buFont typeface="Arial" panose="020B0604020202020204"/>
              <a:buChar char="•"/>
              <a:tabLst>
                <a:tab pos="520700" algn="l"/>
                <a:tab pos="1009650" algn="l"/>
              </a:tabLst>
              <a:defRPr/>
            </a:pPr>
            <a:endParaRPr lang="zh-CN" altLang="en-US" sz="36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lvl="1">
              <a:lnSpc>
                <a:spcPts val="2630"/>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MIPS</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Million Instruction Per Second</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lvl="1">
              <a:lnSpc>
                <a:spcPts val="2865"/>
              </a:lnSpc>
              <a:buFont typeface="Arial" panose="020B0604020202020204"/>
              <a:buChar char="•"/>
              <a:tabLst>
                <a:tab pos="520700" algn="l"/>
                <a:tab pos="1009650" algn="l"/>
              </a:tabLst>
              <a:defRPr/>
            </a:pP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百万条指令</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秒</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第</a:t>
            </a:r>
            <a:r>
              <a:rPr lang="zh-CN" altLang="en-US" sz="3200" dirty="0"/>
              <a:t> </a:t>
            </a:r>
            <a:r>
              <a:rPr lang="en-US" altLang="zh-CN" dirty="0"/>
              <a:t>1</a:t>
            </a:r>
            <a:r>
              <a:rPr lang="en-US" altLang="zh-CN" sz="3200" dirty="0"/>
              <a:t> </a:t>
            </a:r>
            <a:r>
              <a:rPr lang="zh-CN" altLang="en-US" dirty="0"/>
              <a:t>章   绪论</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720090">
              <a:lnSpc>
                <a:spcPts val="3230"/>
              </a:lnSpc>
              <a:spcBef>
                <a:spcPts val="200"/>
              </a:spcBef>
              <a:buFont typeface="Arial" panose="020B0604020202020204"/>
              <a:buChar char="•"/>
              <a:tabLst>
                <a:tab pos="520700" algn="l"/>
                <a:tab pos="1009650" algn="l"/>
              </a:tabLst>
              <a:defRPr/>
            </a:pPr>
            <a:r>
              <a:rPr lang="en-US" altLang="zh-CN" sz="2800" dirty="0">
                <a:solidFill>
                  <a:srgbClr val="000000"/>
                </a:solidFill>
                <a:latin typeface="微软雅黑" panose="020B0503020204020204" pitchFamily="34" charset="-122"/>
                <a:ea typeface="微软雅黑" panose="020B0503020204020204" pitchFamily="34" charset="-122"/>
              </a:rPr>
              <a:t>  1-1 </a:t>
            </a:r>
            <a:r>
              <a:rPr lang="zh-CN" altLang="en-US" sz="2800" dirty="0">
                <a:solidFill>
                  <a:srgbClr val="000000"/>
                </a:solidFill>
                <a:latin typeface="微软雅黑" panose="020B0503020204020204" pitchFamily="34" charset="-122"/>
                <a:ea typeface="微软雅黑" panose="020B0503020204020204" pitchFamily="34" charset="-122"/>
              </a:rPr>
              <a:t>微型计算机的发展概况</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1-2 </a:t>
            </a:r>
            <a:r>
              <a:rPr lang="zh-CN" altLang="en-US" sz="2800" dirty="0">
                <a:solidFill>
                  <a:srgbClr val="000000"/>
                </a:solidFill>
                <a:latin typeface="微软雅黑" panose="020B0503020204020204" pitchFamily="34" charset="-122"/>
                <a:ea typeface="微软雅黑" panose="020B0503020204020204" pitchFamily="34" charset="-122"/>
              </a:rPr>
              <a:t>微型计算机系统</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269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CC"/>
                </a:solidFill>
                <a:latin typeface="微软雅黑" panose="020B0503020204020204" pitchFamily="34" charset="-122"/>
                <a:ea typeface="微软雅黑" panose="020B0503020204020204" pitchFamily="34" charset="-122"/>
              </a:rPr>
              <a:t>微型计算机的构成</a:t>
            </a: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3420"/>
              </a:lnSpc>
              <a:spcBef>
                <a:spcPts val="200"/>
              </a:spcBef>
              <a:buFont typeface="Arial" panose="020B0604020202020204"/>
              <a:buChar char="•"/>
              <a:tabLst>
                <a:tab pos="520700" algn="l"/>
                <a:tab pos="1009650" algn="l"/>
              </a:tabLst>
              <a:defRPr/>
            </a:pPr>
            <a:r>
              <a:rPr lang="zh-CN" altLang="en-US" sz="2400" dirty="0">
                <a:solidFill>
                  <a:srgbClr val="0000CC"/>
                </a:solidFill>
                <a:latin typeface="微软雅黑" panose="020B0503020204020204" pitchFamily="34" charset="-122"/>
                <a:ea typeface="微软雅黑" panose="020B0503020204020204" pitchFamily="34" charset="-122"/>
              </a:rPr>
              <a:t>		单片</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dirty="0">
                <a:solidFill>
                  <a:srgbClr val="0000CC"/>
                </a:solidFill>
                <a:latin typeface="微软雅黑" panose="020B0503020204020204" pitchFamily="34" charset="-122"/>
                <a:ea typeface="微软雅黑" panose="020B0503020204020204" pitchFamily="34" charset="-122"/>
              </a:rPr>
              <a:t>单板计算机</a:t>
            </a: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3290"/>
              </a:lnSpc>
              <a:spcBef>
                <a:spcPts val="200"/>
              </a:spcBef>
              <a:buFont typeface="Arial" panose="020B0604020202020204"/>
              <a:buChar char="•"/>
              <a:tabLst>
                <a:tab pos="520700" algn="l"/>
                <a:tab pos="1009650" algn="l"/>
              </a:tabLst>
              <a:defRPr/>
            </a:pPr>
            <a:r>
              <a:rPr lang="zh-CN" altLang="en-US" sz="2400" dirty="0">
                <a:solidFill>
                  <a:srgbClr val="0000CC"/>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1-3 </a:t>
            </a:r>
            <a:r>
              <a:rPr lang="zh-CN" altLang="en-US" sz="2800" dirty="0">
                <a:solidFill>
                  <a:srgbClr val="000000"/>
                </a:solidFill>
                <a:latin typeface="微软雅黑" panose="020B0503020204020204" pitchFamily="34" charset="-122"/>
                <a:ea typeface="微软雅黑" panose="020B0503020204020204" pitchFamily="34" charset="-122"/>
              </a:rPr>
              <a:t>计算机数据格式</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单片机</a:t>
            </a:r>
          </a:p>
        </p:txBody>
      </p:sp>
      <p:sp>
        <p:nvSpPr>
          <p:cNvPr id="18435" name="Rectangle 3"/>
          <p:cNvSpPr>
            <a:spLocks noGrp="1" noChangeArrowheads="1"/>
          </p:cNvSpPr>
          <p:nvPr>
            <p:ph type="body" idx="1"/>
          </p:nvPr>
        </p:nvSpPr>
        <p:spPr>
          <a:xfrm>
            <a:off x="495300" y="1412776"/>
            <a:ext cx="9066212" cy="3591172"/>
          </a:xfrm>
        </p:spPr>
        <p:txBody>
          <a:bodyPr/>
          <a:lstStyle/>
          <a:p>
            <a:pPr>
              <a:lnSpc>
                <a:spcPct val="150000"/>
              </a:lnSpc>
              <a:buFont typeface="Arial" panose="020B0604020202020204"/>
              <a:buChar char="•"/>
              <a:tabLst>
                <a:tab pos="52070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将</a:t>
            </a:r>
            <a:r>
              <a:rPr lang="en-US" altLang="zh-CN"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、部分存储器、部分</a:t>
            </a:r>
            <a:r>
              <a:rPr lang="en-US" altLang="zh-CN"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接口</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集成在一个芯片上构成</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单片微型计算机</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495300" y="2996952"/>
            <a:ext cx="7639050" cy="3000375"/>
          </a:xfrm>
          <a:prstGeom prst="rect">
            <a:avLst/>
          </a:prstGeom>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微软雅黑" panose="020B0503020204020204" pitchFamily="34" charset="-122"/>
                <a:ea typeface="微软雅黑" panose="020B0503020204020204" pitchFamily="34" charset="-122"/>
              </a:rPr>
              <a:t>常用的单片机（</a:t>
            </a:r>
            <a:r>
              <a:rPr lang="en-US" altLang="zh-CN" dirty="0">
                <a:latin typeface="微软雅黑" panose="020B0503020204020204" pitchFamily="34" charset="-122"/>
                <a:ea typeface="微软雅黑" panose="020B0503020204020204" pitchFamily="34" charset="-122"/>
              </a:rPr>
              <a:t>Intel</a:t>
            </a:r>
            <a:r>
              <a:rPr lang="zh-CN" altLang="en-US" dirty="0">
                <a:latin typeface="微软雅黑" panose="020B0503020204020204" pitchFamily="34" charset="-122"/>
                <a:ea typeface="微软雅黑" panose="020B0503020204020204" pitchFamily="34" charset="-122"/>
              </a:rPr>
              <a:t>）</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90"/>
              </a:lnSpc>
              <a:buFont typeface="Arial" panose="020B0604020202020204"/>
              <a:buChar char="•"/>
              <a:tabLst>
                <a:tab pos="520700" algn="l"/>
                <a:tab pos="1009650" algn="l"/>
                <a:tab pos="1096645" algn="l"/>
              </a:tabLst>
              <a:defRPr/>
            </a:pP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MCS-48</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系列（</a:t>
            </a: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1976</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610"/>
              </a:lnSpc>
              <a:buFont typeface="Arial" panose="020B0604020202020204"/>
              <a:buChar char="•"/>
              <a:tabLst>
                <a:tab pos="520700" algn="l"/>
                <a:tab pos="1009650" algn="l"/>
                <a:tab pos="1096645" algn="l"/>
              </a:tabLst>
              <a:defRPr/>
            </a:pPr>
            <a:r>
              <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8048</a:t>
            </a: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195"/>
              </a:lnSpc>
              <a:buFont typeface="Arial" panose="020B0604020202020204"/>
              <a:buChar char="•"/>
              <a:tabLst>
                <a:tab pos="520700" algn="l"/>
                <a:tab pos="1009650" algn="l"/>
                <a:tab pos="1096645" algn="l"/>
              </a:tabLst>
              <a:defRPr/>
            </a:pPr>
            <a:r>
              <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MCS-51</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系列（</a:t>
            </a: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1980</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610"/>
              </a:lnSpc>
              <a:buFont typeface="Arial" panose="020B0604020202020204"/>
              <a:buChar char="•"/>
              <a:tabLst>
                <a:tab pos="520700" algn="l"/>
                <a:tab pos="1009650" algn="l"/>
                <a:tab pos="1096645" algn="l"/>
              </a:tabLst>
              <a:defRPr/>
            </a:pPr>
            <a:r>
              <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8051 8031 8751</a:t>
            </a:r>
          </a:p>
          <a:p>
            <a:pPr>
              <a:lnSpc>
                <a:spcPts val="855"/>
              </a:lnSpc>
              <a:buFont typeface="Arial" panose="020B0604020202020204"/>
              <a:buChar char="•"/>
              <a:tabLst>
                <a:tab pos="520700" algn="l"/>
                <a:tab pos="1009650" algn="l"/>
                <a:tab pos="1096645" algn="l"/>
              </a:tabLst>
              <a:defRPr/>
            </a:pPr>
            <a:endPar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195"/>
              </a:lnSpc>
              <a:buFont typeface="Arial" panose="020B0604020202020204"/>
              <a:buChar char="•"/>
              <a:tabLst>
                <a:tab pos="520700" algn="l"/>
                <a:tab pos="1009650" algn="l"/>
                <a:tab pos="1096645" algn="l"/>
              </a:tabLst>
              <a:defRPr/>
            </a:pPr>
            <a:r>
              <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MCS-96</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系列</a:t>
            </a: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610"/>
              </a:lnSpc>
              <a:buFont typeface="Arial" panose="020B0604020202020204"/>
              <a:buChar char="•"/>
              <a:tabLst>
                <a:tab pos="520700" algn="l"/>
                <a:tab pos="1009650" algn="l"/>
                <a:tab pos="1096645" algn="l"/>
              </a:tabLst>
              <a:defRPr/>
            </a:pPr>
            <a:r>
              <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8096</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753200" y="4725144"/>
            <a:ext cx="2186332" cy="1649338"/>
          </a:xfrm>
          <a:prstGeom prst="rect">
            <a:avLst/>
          </a:prstGeom>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单板机</a:t>
            </a:r>
          </a:p>
        </p:txBody>
      </p:sp>
      <p:sp>
        <p:nvSpPr>
          <p:cNvPr id="18435" name="Rectangle 3"/>
          <p:cNvSpPr>
            <a:spLocks noGrp="1" noChangeArrowheads="1"/>
          </p:cNvSpPr>
          <p:nvPr>
            <p:ph type="body" idx="1"/>
          </p:nvPr>
        </p:nvSpPr>
        <p:spPr>
          <a:xfrm>
            <a:off x="495300" y="1412776"/>
            <a:ext cx="9066212" cy="3591172"/>
          </a:xfrm>
        </p:spPr>
        <p:txBody>
          <a:bodyPr/>
          <a:lstStyle/>
          <a:p>
            <a:pPr>
              <a:lnSpc>
                <a:spcPct val="150000"/>
              </a:lnSpc>
              <a:buFont typeface="Arial" panose="020B0604020202020204"/>
              <a:buChar char="•"/>
              <a:tabLst>
                <a:tab pos="52070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将</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、存储器、</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接口及部分</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设备安装在一个</a:t>
            </a:r>
            <a:r>
              <a:rPr lang="zh-CN" altLang="en-US"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印刷线路板</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上。</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50776" y="2996952"/>
            <a:ext cx="8745377" cy="3255343"/>
          </a:xfrm>
          <a:prstGeom prst="rect">
            <a:avLst/>
          </a:prstGeom>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常用的单板机</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30"/>
              </a:lnSpc>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以</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命名</a:t>
            </a:r>
            <a:endPar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858362" y="2090036"/>
            <a:ext cx="5025888" cy="3999769"/>
          </a:xfrm>
          <a:prstGeom prst="rect">
            <a:avLst/>
          </a:prstGeom>
        </p:spPr>
      </p:pic>
      <p:sp>
        <p:nvSpPr>
          <p:cNvPr id="6" name="Text Box 8"/>
          <p:cNvSpPr/>
          <p:nvPr/>
        </p:nvSpPr>
        <p:spPr>
          <a:xfrm>
            <a:off x="4670103" y="3085257"/>
            <a:ext cx="642937" cy="16398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555"/>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8</a:t>
            </a:r>
            <a:r>
              <a:rPr sz="2395" dirty="0">
                <a:solidFill>
                  <a:srgbClr val="000000"/>
                </a:solidFill>
                <a:latin typeface="黑体" panose="02010609060101010101" pitchFamily="2" charset="-122"/>
                <a:ea typeface="黑体" panose="02010609060101010101" pitchFamily="2" charset="-122"/>
              </a:rPr>
              <a:t>位</a:t>
            </a: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265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16</a:t>
            </a:r>
            <a:r>
              <a:rPr sz="2395" dirty="0">
                <a:solidFill>
                  <a:srgbClr val="000000"/>
                </a:solidFill>
                <a:latin typeface="黑体" panose="02010609060101010101" pitchFamily="2" charset="-122"/>
                <a:ea typeface="黑体" panose="02010609060101010101" pitchFamily="2" charset="-122"/>
              </a:rPr>
              <a:t>位</a:t>
            </a:r>
          </a:p>
        </p:txBody>
      </p:sp>
      <p:sp>
        <p:nvSpPr>
          <p:cNvPr id="7" name="Text Box 9"/>
          <p:cNvSpPr/>
          <p:nvPr/>
        </p:nvSpPr>
        <p:spPr>
          <a:xfrm>
            <a:off x="2792760" y="3115915"/>
            <a:ext cx="1506538" cy="24733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M6800</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Intel 8085</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Z8000</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M68000</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Intel 8088</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Intel 80186</a:t>
            </a:r>
          </a:p>
        </p:txBody>
      </p:sp>
      <p:sp>
        <p:nvSpPr>
          <p:cNvPr id="9" name="文本框 8"/>
          <p:cNvSpPr txBox="1"/>
          <p:nvPr/>
        </p:nvSpPr>
        <p:spPr>
          <a:xfrm>
            <a:off x="2825329" y="2564904"/>
            <a:ext cx="679994" cy="461665"/>
          </a:xfrm>
          <a:prstGeom prst="rect">
            <a:avLst/>
          </a:prstGeom>
          <a:noFill/>
        </p:spPr>
        <p:txBody>
          <a:bodyPr wrap="none" rtlCol="0">
            <a:spAutoFit/>
          </a:bodyPr>
          <a:lstStyle/>
          <a:p>
            <a:r>
              <a:rPr lang="en-US" altLang="zh-CN" sz="2400" dirty="0">
                <a:solidFill>
                  <a:srgbClr val="000000"/>
                </a:solidFill>
                <a:latin typeface="Times New Roman" panose="02020603050405020304" pitchFamily="18" charset="0"/>
                <a:ea typeface="楷体_GB2312" pitchFamily="1" charset="-122"/>
              </a:rPr>
              <a:t>Z80</a:t>
            </a:r>
            <a:endParaRPr lang="zh-CN" altLang="en-US" sz="2400" dirty="0"/>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ea typeface="宋体" panose="02010600030101010101" pitchFamily="2" charset="-122"/>
              </a:rPr>
              <a:t> </a:t>
            </a:r>
            <a:r>
              <a:rPr lang="en-US" altLang="zh-CN" dirty="0">
                <a:latin typeface="黑体" panose="02010609060101010101" pitchFamily="2" charset="-122"/>
                <a:ea typeface="黑体" panose="02010609060101010101" pitchFamily="2" charset="-122"/>
              </a:rPr>
              <a:t>16</a:t>
            </a:r>
            <a:r>
              <a:rPr lang="zh-CN" altLang="en-US" dirty="0">
                <a:latin typeface="黑体" panose="02010609060101010101" pitchFamily="2" charset="-122"/>
                <a:ea typeface="黑体" panose="02010609060101010101" pitchFamily="2" charset="-122"/>
              </a:rPr>
              <a:t>位微处理器结构图</a:t>
            </a: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552" y="1196752"/>
            <a:ext cx="8280920" cy="558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课程对硬件学习的要求</a:t>
            </a:r>
          </a:p>
        </p:txBody>
      </p:sp>
      <p:sp>
        <p:nvSpPr>
          <p:cNvPr id="5" name="Rectangle 3"/>
          <p:cNvSpPr txBox="1">
            <a:spLocks noChangeArrowheads="1"/>
          </p:cNvSpPr>
          <p:nvPr/>
        </p:nvSpPr>
        <p:spPr bwMode="auto">
          <a:xfrm>
            <a:off x="920552" y="1628800"/>
            <a:ext cx="8496944" cy="436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a:lnSpc>
                <a:spcPct val="130000"/>
              </a:lnSpc>
              <a:spcBef>
                <a:spcPct val="0"/>
              </a:spcBef>
              <a:buClrTx/>
              <a:buSzTx/>
            </a:pPr>
            <a:r>
              <a:rPr lang="zh-CN" altLang="en-US" sz="2800" dirty="0"/>
              <a:t> 原理图（读图、规范）</a:t>
            </a:r>
          </a:p>
          <a:p>
            <a:pPr>
              <a:lnSpc>
                <a:spcPct val="130000"/>
              </a:lnSpc>
              <a:spcBef>
                <a:spcPct val="0"/>
              </a:spcBef>
              <a:buClrTx/>
              <a:buSzTx/>
            </a:pPr>
            <a:r>
              <a:rPr lang="zh-CN" altLang="en-US" sz="2800" dirty="0"/>
              <a:t> 时序图（设计用动态时序）</a:t>
            </a:r>
            <a:r>
              <a:rPr lang="en-US" altLang="zh-CN" sz="2800" dirty="0"/>
              <a:t>-</a:t>
            </a:r>
            <a:r>
              <a:rPr lang="zh-CN" altLang="en-US" sz="2800" dirty="0"/>
              <a:t>总线</a:t>
            </a:r>
          </a:p>
          <a:p>
            <a:pPr>
              <a:lnSpc>
                <a:spcPct val="130000"/>
              </a:lnSpc>
              <a:spcBef>
                <a:spcPct val="0"/>
              </a:spcBef>
              <a:buClrTx/>
              <a:buSzTx/>
            </a:pPr>
            <a:r>
              <a:rPr lang="zh-CN" altLang="en-US" sz="2800" dirty="0"/>
              <a:t> 常用接口方法</a:t>
            </a:r>
            <a:r>
              <a:rPr lang="en-US" altLang="zh-CN" sz="2800" dirty="0"/>
              <a:t>/</a:t>
            </a:r>
            <a:r>
              <a:rPr lang="zh-CN" altLang="en-US" sz="2800" dirty="0"/>
              <a:t>逻辑电路：工作原理</a:t>
            </a:r>
            <a:r>
              <a:rPr lang="en-US" altLang="zh-CN" sz="2800" dirty="0"/>
              <a:t>/</a:t>
            </a:r>
            <a:r>
              <a:rPr lang="zh-CN" altLang="en-US" sz="2800" dirty="0"/>
              <a:t>一般时序</a:t>
            </a:r>
            <a:r>
              <a:rPr lang="en-US" altLang="zh-CN" sz="2800" dirty="0"/>
              <a:t>/</a:t>
            </a:r>
            <a:r>
              <a:rPr lang="zh-CN" altLang="en-US" sz="2800" dirty="0"/>
              <a:t>常用方法</a:t>
            </a:r>
          </a:p>
          <a:p>
            <a:pPr>
              <a:lnSpc>
                <a:spcPct val="130000"/>
              </a:lnSpc>
              <a:spcBef>
                <a:spcPct val="0"/>
              </a:spcBef>
              <a:buClrTx/>
              <a:buSzTx/>
            </a:pPr>
            <a:r>
              <a:rPr lang="zh-CN" altLang="en-US" sz="2800" dirty="0"/>
              <a:t> 寄存（器）、缓冲</a:t>
            </a:r>
            <a:r>
              <a:rPr lang="en-US" altLang="zh-CN" sz="2800" dirty="0"/>
              <a:t>(</a:t>
            </a:r>
            <a:r>
              <a:rPr lang="zh-CN" altLang="en-US" sz="2800" dirty="0"/>
              <a:t>器</a:t>
            </a:r>
            <a:r>
              <a:rPr lang="en-US" altLang="zh-CN" sz="2800" dirty="0"/>
              <a:t>)</a:t>
            </a:r>
            <a:r>
              <a:rPr lang="zh-CN" altLang="en-US" sz="2800" dirty="0"/>
              <a:t>、锁存</a:t>
            </a:r>
            <a:r>
              <a:rPr lang="en-US" altLang="zh-CN" sz="2800" dirty="0"/>
              <a:t>(</a:t>
            </a:r>
            <a:r>
              <a:rPr lang="zh-CN" altLang="en-US" sz="2800" dirty="0"/>
              <a:t>器</a:t>
            </a:r>
            <a:r>
              <a:rPr lang="en-US" altLang="zh-CN" sz="2800" dirty="0"/>
              <a:t>)</a:t>
            </a:r>
            <a:r>
              <a:rPr lang="zh-CN" altLang="en-US" sz="2800" dirty="0"/>
              <a:t>、触发</a:t>
            </a:r>
            <a:r>
              <a:rPr lang="en-US" altLang="zh-CN" sz="2800" dirty="0"/>
              <a:t>(</a:t>
            </a:r>
            <a:r>
              <a:rPr lang="zh-CN" altLang="en-US" sz="2800" dirty="0"/>
              <a:t>器</a:t>
            </a:r>
            <a:r>
              <a:rPr lang="en-US" altLang="zh-CN" sz="2800" dirty="0"/>
              <a:t>)</a:t>
            </a:r>
            <a:r>
              <a:rPr lang="zh-CN" altLang="en-US" sz="2800" dirty="0"/>
              <a:t>、</a:t>
            </a:r>
          </a:p>
          <a:p>
            <a:pPr>
              <a:lnSpc>
                <a:spcPct val="130000"/>
              </a:lnSpc>
              <a:spcBef>
                <a:spcPct val="0"/>
              </a:spcBef>
              <a:buClrTx/>
              <a:buSzTx/>
            </a:pPr>
            <a:r>
              <a:rPr lang="zh-CN" altLang="en-US" sz="2800" dirty="0"/>
              <a:t> 编码</a:t>
            </a:r>
            <a:r>
              <a:rPr lang="en-US" altLang="zh-CN" sz="2800" dirty="0"/>
              <a:t>(</a:t>
            </a:r>
            <a:r>
              <a:rPr lang="zh-CN" altLang="en-US" sz="2800" dirty="0"/>
              <a:t>器</a:t>
            </a:r>
            <a:r>
              <a:rPr lang="en-US" altLang="zh-CN" sz="2800" dirty="0"/>
              <a:t>)</a:t>
            </a:r>
            <a:r>
              <a:rPr lang="zh-CN" altLang="en-US" sz="2800" dirty="0"/>
              <a:t>、译码</a:t>
            </a:r>
            <a:r>
              <a:rPr lang="en-US" altLang="zh-CN" sz="2800" dirty="0"/>
              <a:t>(</a:t>
            </a:r>
            <a:r>
              <a:rPr lang="zh-CN" altLang="en-US" sz="2800" dirty="0"/>
              <a:t>器</a:t>
            </a:r>
            <a:r>
              <a:rPr lang="en-US" altLang="zh-CN" sz="2800" dirty="0"/>
              <a:t>)</a:t>
            </a:r>
            <a:r>
              <a:rPr lang="zh-CN" altLang="en-US" sz="2800" dirty="0"/>
              <a:t>；</a:t>
            </a:r>
            <a:endParaRPr lang="en-US" altLang="zh-CN" sz="2800" dirty="0"/>
          </a:p>
          <a:p>
            <a:pPr>
              <a:lnSpc>
                <a:spcPct val="130000"/>
              </a:lnSpc>
              <a:spcBef>
                <a:spcPct val="0"/>
              </a:spcBef>
              <a:buClrTx/>
              <a:buSzTx/>
            </a:pPr>
            <a:r>
              <a:rPr lang="en-US" altLang="zh-CN" sz="2800" dirty="0"/>
              <a:t> RAM</a:t>
            </a:r>
            <a:r>
              <a:rPr lang="zh-CN" altLang="en-US" sz="2800" dirty="0"/>
              <a:t>，</a:t>
            </a:r>
            <a:r>
              <a:rPr lang="en-US" altLang="zh-CN" sz="2800" dirty="0"/>
              <a:t>ROM</a:t>
            </a:r>
            <a:r>
              <a:rPr lang="zh-CN" altLang="en-US" sz="2800" dirty="0"/>
              <a:t>，</a:t>
            </a:r>
            <a:r>
              <a:rPr lang="en-US" altLang="zh-CN" sz="2800" dirty="0"/>
              <a:t>T/C</a:t>
            </a:r>
            <a:r>
              <a:rPr lang="zh-CN" altLang="en-US" sz="2800" dirty="0"/>
              <a:t>，</a:t>
            </a:r>
            <a:r>
              <a:rPr lang="en-US" altLang="zh-CN" sz="2800" dirty="0"/>
              <a:t>PIO</a:t>
            </a:r>
            <a:r>
              <a:rPr lang="zh-CN" altLang="en-US" sz="2800" dirty="0"/>
              <a:t>，</a:t>
            </a:r>
            <a:r>
              <a:rPr lang="en-US" altLang="zh-CN" sz="2800" dirty="0">
                <a:solidFill>
                  <a:srgbClr val="FF0000"/>
                </a:solidFill>
              </a:rPr>
              <a:t>DMA</a:t>
            </a:r>
            <a:r>
              <a:rPr lang="zh-CN" altLang="en-US" sz="2800" dirty="0"/>
              <a:t>；</a:t>
            </a: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微机的最基本部分</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35" y="1268760"/>
            <a:ext cx="8524031"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16496" y="154064"/>
            <a:ext cx="9066212" cy="792088"/>
          </a:xfrm>
        </p:spPr>
        <p:txBody>
          <a:bodyPr/>
          <a:lstStyle/>
          <a:p>
            <a:r>
              <a:rPr lang="zh-CN" altLang="en-US" sz="3200" dirty="0">
                <a:latin typeface="黑体" panose="02010609060101010101" pitchFamily="2" charset="-122"/>
                <a:ea typeface="黑体" panose="02010609060101010101" pitchFamily="2" charset="-122"/>
              </a:rPr>
              <a:t>计算机、微型计算机是如何实现科学计算的</a:t>
            </a:r>
            <a:r>
              <a:rPr lang="en-US" altLang="zh-CN" sz="3200" dirty="0">
                <a:latin typeface="黑体" panose="02010609060101010101" pitchFamily="2" charset="-122"/>
                <a:ea typeface="黑体" panose="02010609060101010101" pitchFamily="2" charset="-122"/>
              </a:rPr>
              <a:t>?</a:t>
            </a:r>
            <a:endParaRPr lang="zh-CN" altLang="en-US" sz="3200" dirty="0">
              <a:latin typeface="黑体" panose="02010609060101010101" pitchFamily="2" charset="-122"/>
              <a:ea typeface="黑体" panose="02010609060101010101" pitchFamily="2" charset="-122"/>
            </a:endParaRPr>
          </a:p>
        </p:txBody>
      </p:sp>
      <p:sp>
        <p:nvSpPr>
          <p:cNvPr id="2" name="Rectangle 5"/>
          <p:cNvSpPr>
            <a:spLocks noChangeArrowheads="1"/>
          </p:cNvSpPr>
          <p:nvPr/>
        </p:nvSpPr>
        <p:spPr bwMode="auto">
          <a:xfrm>
            <a:off x="1640632" y="170080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0000FF"/>
                </a:solidFill>
                <a:latin typeface="黑体" panose="02010609060101010101" pitchFamily="2" charset="-122"/>
                <a:ea typeface="黑体" panose="02010609060101010101" pitchFamily="2" charset="-122"/>
              </a:rPr>
              <a:t>科学计算</a:t>
            </a:r>
            <a:r>
              <a:rPr lang="zh-CN" altLang="en-US" sz="2800" b="1" dirty="0">
                <a:solidFill>
                  <a:srgbClr val="0000FF"/>
                </a:solidFill>
              </a:rPr>
              <a:t>：</a:t>
            </a:r>
            <a:r>
              <a:rPr lang="en-US" altLang="zh-CN" sz="2800" b="1" dirty="0">
                <a:solidFill>
                  <a:srgbClr val="0000FF"/>
                </a:solidFill>
              </a:rPr>
              <a:t>5+8=?</a:t>
            </a:r>
          </a:p>
        </p:txBody>
      </p:sp>
      <p:sp>
        <p:nvSpPr>
          <p:cNvPr id="3" name="Rectangle 6"/>
          <p:cNvSpPr>
            <a:spLocks noChangeArrowheads="1"/>
          </p:cNvSpPr>
          <p:nvPr/>
        </p:nvSpPr>
        <p:spPr bwMode="auto">
          <a:xfrm>
            <a:off x="1658889" y="2496963"/>
            <a:ext cx="4572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b="1" dirty="0">
                <a:solidFill>
                  <a:srgbClr val="0000FF"/>
                </a:solidFill>
                <a:latin typeface="Times New Roman" panose="02020603050405020304" pitchFamily="18" charset="0"/>
                <a:cs typeface="Times New Roman" panose="02020603050405020304" pitchFamily="18" charset="0"/>
              </a:rPr>
              <a:t>C</a:t>
            </a:r>
            <a:r>
              <a:rPr lang="zh-CN" altLang="en-US" sz="2800" b="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程序</a:t>
            </a:r>
          </a:p>
          <a:p>
            <a:pPr eaLnBrk="1" hangingPunct="1">
              <a:spcBef>
                <a:spcPct val="0"/>
              </a:spcBef>
              <a:buClrTx/>
              <a:buSzTx/>
              <a:buFontTx/>
              <a:buNone/>
            </a:pPr>
            <a:r>
              <a:rPr lang="zh-CN" altLang="en-US" sz="2800" b="1" dirty="0">
                <a:solidFill>
                  <a:srgbClr val="0000FF"/>
                </a:solidFill>
                <a:latin typeface="Times New Roman" panose="02020603050405020304" pitchFamily="18" charset="0"/>
                <a:cs typeface="Times New Roman" panose="02020603050405020304" pitchFamily="18" charset="0"/>
              </a:rPr>
              <a:t>          </a:t>
            </a:r>
            <a:r>
              <a:rPr lang="en-US" altLang="zh-CN" sz="2800" b="1" dirty="0" err="1">
                <a:solidFill>
                  <a:srgbClr val="C00000"/>
                </a:solidFill>
                <a:latin typeface="Times New Roman" panose="02020603050405020304" pitchFamily="18" charset="0"/>
                <a:cs typeface="Times New Roman" panose="02020603050405020304" pitchFamily="18" charset="0"/>
              </a:rPr>
              <a:t>int</a:t>
            </a:r>
            <a:r>
              <a:rPr lang="en-US" altLang="zh-CN" sz="2800" b="1" dirty="0">
                <a:solidFill>
                  <a:srgbClr val="C00000"/>
                </a:solidFill>
                <a:latin typeface="Times New Roman" panose="02020603050405020304" pitchFamily="18" charset="0"/>
                <a:cs typeface="Times New Roman" panose="02020603050405020304" pitchFamily="18" charset="0"/>
              </a:rPr>
              <a:t> A</a:t>
            </a:r>
            <a:r>
              <a:rPr lang="zh-CN" altLang="en-US" sz="2800" b="1" dirty="0">
                <a:solidFill>
                  <a:srgbClr val="C00000"/>
                </a:solidFill>
                <a:latin typeface="Times New Roman" panose="02020603050405020304" pitchFamily="18" charset="0"/>
                <a:cs typeface="Times New Roman" panose="02020603050405020304" pitchFamily="18" charset="0"/>
              </a:rPr>
              <a:t>；</a:t>
            </a:r>
          </a:p>
          <a:p>
            <a:pPr eaLnBrk="1" hangingPunct="1">
              <a:spcBef>
                <a:spcPct val="0"/>
              </a:spcBef>
              <a:buClrTx/>
              <a:buSzTx/>
              <a:buFontTx/>
              <a:buNone/>
            </a:pPr>
            <a:r>
              <a:rPr lang="zh-CN" altLang="en-US" sz="2800" b="1" dirty="0">
                <a:solidFill>
                  <a:srgbClr val="C00000"/>
                </a:solidFill>
                <a:latin typeface="Times New Roman" panose="02020603050405020304" pitchFamily="18" charset="0"/>
                <a:cs typeface="Times New Roman" panose="02020603050405020304" pitchFamily="18" charset="0"/>
              </a:rPr>
              <a:t>          </a:t>
            </a:r>
            <a:r>
              <a:rPr lang="en-US" altLang="zh-CN" sz="2800" b="1" dirty="0">
                <a:solidFill>
                  <a:srgbClr val="C00000"/>
                </a:solidFill>
                <a:latin typeface="Times New Roman" panose="02020603050405020304" pitchFamily="18" charset="0"/>
                <a:cs typeface="Times New Roman" panose="02020603050405020304" pitchFamily="18" charset="0"/>
              </a:rPr>
              <a:t>A=5</a:t>
            </a:r>
            <a:r>
              <a:rPr lang="zh-CN" altLang="en-US" sz="2800" b="1" dirty="0">
                <a:solidFill>
                  <a:srgbClr val="C00000"/>
                </a:solidFill>
                <a:latin typeface="Times New Roman" panose="02020603050405020304" pitchFamily="18" charset="0"/>
                <a:cs typeface="Times New Roman" panose="02020603050405020304" pitchFamily="18" charset="0"/>
              </a:rPr>
              <a:t>；</a:t>
            </a:r>
          </a:p>
          <a:p>
            <a:pPr eaLnBrk="1" hangingPunct="1">
              <a:spcBef>
                <a:spcPct val="0"/>
              </a:spcBef>
              <a:buClrTx/>
              <a:buSzTx/>
              <a:buFontTx/>
              <a:buNone/>
            </a:pPr>
            <a:r>
              <a:rPr lang="zh-CN" altLang="en-US" sz="2800" b="1" dirty="0">
                <a:solidFill>
                  <a:srgbClr val="C00000"/>
                </a:solidFill>
                <a:latin typeface="Times New Roman" panose="02020603050405020304" pitchFamily="18" charset="0"/>
                <a:cs typeface="Times New Roman" panose="02020603050405020304" pitchFamily="18" charset="0"/>
              </a:rPr>
              <a:t>          </a:t>
            </a:r>
            <a:r>
              <a:rPr lang="en-US" altLang="zh-CN" sz="2800" b="1" dirty="0">
                <a:solidFill>
                  <a:srgbClr val="C00000"/>
                </a:solidFill>
                <a:latin typeface="Times New Roman" panose="02020603050405020304" pitchFamily="18" charset="0"/>
                <a:cs typeface="Times New Roman" panose="02020603050405020304" pitchFamily="18" charset="0"/>
              </a:rPr>
              <a:t>A=A+8</a:t>
            </a:r>
          </a:p>
        </p:txBody>
      </p:sp>
      <p:sp>
        <p:nvSpPr>
          <p:cNvPr id="5" name="Rectangle 7"/>
          <p:cNvSpPr>
            <a:spLocks noChangeArrowheads="1"/>
          </p:cNvSpPr>
          <p:nvPr/>
        </p:nvSpPr>
        <p:spPr bwMode="auto">
          <a:xfrm>
            <a:off x="1496616" y="5013176"/>
            <a:ext cx="7527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b="1" dirty="0">
                <a:solidFill>
                  <a:srgbClr val="FF33CC"/>
                </a:solidFill>
                <a:latin typeface="黑体" panose="02010609060101010101" pitchFamily="2" charset="-122"/>
                <a:ea typeface="黑体" panose="02010609060101010101" pitchFamily="2" charset="-122"/>
              </a:rPr>
              <a:t>计算机内部是如何完成以上程序执行的？</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第一步：从程序到指令</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616" y="1628800"/>
            <a:ext cx="65532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第二步：指令存入存储器</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393" y="1268760"/>
            <a:ext cx="8090025"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C</a:t>
            </a:r>
            <a:r>
              <a:rPr lang="zh-CN" altLang="en-US" dirty="0">
                <a:latin typeface="黑体" panose="02010609060101010101" pitchFamily="2" charset="-122"/>
                <a:ea typeface="黑体" panose="02010609060101010101" pitchFamily="2" charset="-122"/>
              </a:rPr>
              <a:t>语言与汇编语言对应关系</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2" y="1644502"/>
            <a:ext cx="6696075"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sz="4000" dirty="0">
                <a:latin typeface="黑体" panose="02010609060101010101" pitchFamily="2" charset="-122"/>
                <a:ea typeface="黑体" panose="02010609060101010101" pitchFamily="2" charset="-122"/>
              </a:rPr>
              <a:t>汇编语言与二进制机器码对应关系</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8744" y="1596802"/>
            <a:ext cx="424973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19894" y="188640"/>
            <a:ext cx="9066212" cy="792088"/>
          </a:xfrm>
        </p:spPr>
        <p:txBody>
          <a:bodyPr/>
          <a:lstStyle/>
          <a:p>
            <a:r>
              <a:rPr lang="zh-CN" altLang="en-US" sz="4000" dirty="0">
                <a:latin typeface="黑体" panose="02010609060101010101" pitchFamily="2" charset="-122"/>
                <a:ea typeface="黑体" panose="02010609060101010101" pitchFamily="2" charset="-122"/>
              </a:rPr>
              <a:t>第三步：</a:t>
            </a:r>
            <a:r>
              <a:rPr lang="en-US" altLang="zh-CN" sz="4000" dirty="0">
                <a:latin typeface="黑体" panose="02010609060101010101" pitchFamily="2" charset="-122"/>
                <a:ea typeface="黑体" panose="02010609060101010101" pitchFamily="2" charset="-122"/>
              </a:rPr>
              <a:t>CPU</a:t>
            </a:r>
            <a:r>
              <a:rPr lang="zh-CN" altLang="en-US" sz="4000" dirty="0">
                <a:latin typeface="黑体" panose="02010609060101010101" pitchFamily="2" charset="-122"/>
                <a:ea typeface="黑体" panose="02010609060101010101" pitchFamily="2" charset="-122"/>
              </a:rPr>
              <a:t>从存储器读取指令并执行</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28800"/>
            <a:ext cx="65532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第</a:t>
            </a:r>
            <a:r>
              <a:rPr lang="zh-CN" altLang="en-US" sz="3200" dirty="0"/>
              <a:t> </a:t>
            </a:r>
            <a:r>
              <a:rPr lang="en-US" altLang="zh-CN" dirty="0"/>
              <a:t>1</a:t>
            </a:r>
            <a:r>
              <a:rPr lang="en-US" altLang="zh-CN" sz="3200" dirty="0"/>
              <a:t> </a:t>
            </a:r>
            <a:r>
              <a:rPr lang="zh-CN" altLang="en-US" dirty="0"/>
              <a:t>章   绪论</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720090">
              <a:lnSpc>
                <a:spcPts val="3230"/>
              </a:lnSpc>
              <a:spcBef>
                <a:spcPts val="200"/>
              </a:spcBef>
              <a:buFont typeface="Arial" panose="020B0604020202020204"/>
              <a:buChar char="•"/>
              <a:tabLst>
                <a:tab pos="520700" algn="l"/>
                <a:tab pos="1009650" algn="l"/>
              </a:tabLst>
              <a:defRPr/>
            </a:pPr>
            <a:r>
              <a:rPr lang="en-US" altLang="zh-CN" sz="2800" dirty="0">
                <a:solidFill>
                  <a:srgbClr val="000000"/>
                </a:solidFill>
                <a:latin typeface="微软雅黑" panose="020B0503020204020204" pitchFamily="34" charset="-122"/>
                <a:ea typeface="微软雅黑" panose="020B0503020204020204" pitchFamily="34" charset="-122"/>
              </a:rPr>
              <a:t>   1-1 </a:t>
            </a:r>
            <a:r>
              <a:rPr lang="zh-CN" altLang="en-US" sz="2800" dirty="0">
                <a:solidFill>
                  <a:srgbClr val="000000"/>
                </a:solidFill>
                <a:latin typeface="微软雅黑" panose="020B0503020204020204" pitchFamily="34" charset="-122"/>
                <a:ea typeface="微软雅黑" panose="020B0503020204020204" pitchFamily="34" charset="-122"/>
              </a:rPr>
              <a:t>微型计算机的发展概况</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1-2 </a:t>
            </a:r>
            <a:r>
              <a:rPr lang="zh-CN" altLang="en-US" sz="2800" dirty="0">
                <a:solidFill>
                  <a:srgbClr val="000000"/>
                </a:solidFill>
                <a:latin typeface="微软雅黑" panose="020B0503020204020204" pitchFamily="34" charset="-122"/>
                <a:ea typeface="微软雅黑" panose="020B0503020204020204" pitchFamily="34" charset="-122"/>
              </a:rPr>
              <a:t>微型计算机系统</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1-3 </a:t>
            </a:r>
            <a:r>
              <a:rPr lang="zh-CN" altLang="en-US" sz="2800" dirty="0">
                <a:solidFill>
                  <a:srgbClr val="000000"/>
                </a:solidFill>
                <a:latin typeface="微软雅黑" panose="020B0503020204020204" pitchFamily="34" charset="-122"/>
                <a:ea typeface="微软雅黑" panose="020B0503020204020204" pitchFamily="34" charset="-122"/>
              </a:rPr>
              <a:t>计算机数据格式</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269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CC"/>
                </a:solidFill>
                <a:latin typeface="微软雅黑" panose="020B0503020204020204" pitchFamily="34" charset="-122"/>
                <a:ea typeface="微软雅黑" panose="020B0503020204020204" pitchFamily="34" charset="-122"/>
              </a:rPr>
              <a:t>数制的表示和数制转换</a:t>
            </a: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2610"/>
              </a:lnSpc>
              <a:spcBef>
                <a:spcPts val="200"/>
              </a:spcBef>
              <a:buFont typeface="Arial" panose="020B0604020202020204"/>
              <a:buChar char="•"/>
              <a:tabLst>
                <a:tab pos="520700" algn="l"/>
                <a:tab pos="1009650" algn="l"/>
              </a:tabLst>
              <a:defRPr/>
            </a:pPr>
            <a:r>
              <a:rPr lang="zh-CN" altLang="en-US" sz="2400" dirty="0">
                <a:solidFill>
                  <a:srgbClr val="0000CC"/>
                </a:solidFill>
                <a:latin typeface="微软雅黑" panose="020B0503020204020204" pitchFamily="34" charset="-122"/>
                <a:ea typeface="微软雅黑" panose="020B0503020204020204" pitchFamily="34" charset="-122"/>
              </a:rPr>
              <a:t>		计算机数据格式</a:t>
            </a: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二进制数的运算</a:t>
            </a:r>
          </a:p>
        </p:txBody>
      </p:sp>
      <p:sp>
        <p:nvSpPr>
          <p:cNvPr id="2" name="AutoShape 4"/>
          <p:cNvSpPr>
            <a:spLocks noChangeArrowheads="1"/>
          </p:cNvSpPr>
          <p:nvPr/>
        </p:nvSpPr>
        <p:spPr bwMode="auto">
          <a:xfrm>
            <a:off x="1547813" y="3378200"/>
            <a:ext cx="152400" cy="1371600"/>
          </a:xfrm>
          <a:prstGeom prst="leftBrace">
            <a:avLst>
              <a:gd name="adj1" fmla="val 75000"/>
              <a:gd name="adj2" fmla="val 50000"/>
            </a:avLst>
          </a:prstGeom>
          <a:noFill/>
          <a:ln w="22225" algn="ctr">
            <a:solidFill>
              <a:srgbClr val="80008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3" name="AutoShape 5"/>
          <p:cNvSpPr>
            <a:spLocks noChangeArrowheads="1"/>
          </p:cNvSpPr>
          <p:nvPr/>
        </p:nvSpPr>
        <p:spPr bwMode="auto">
          <a:xfrm>
            <a:off x="4119563" y="2663825"/>
            <a:ext cx="152400" cy="1371600"/>
          </a:xfrm>
          <a:prstGeom prst="leftBrace">
            <a:avLst>
              <a:gd name="adj1" fmla="val 75000"/>
              <a:gd name="adj2" fmla="val 50000"/>
            </a:avLst>
          </a:prstGeom>
          <a:noFill/>
          <a:ln w="22225" algn="ctr">
            <a:solidFill>
              <a:srgbClr val="80008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5" name="Rectangle 3"/>
          <p:cNvSpPr>
            <a:spLocks noGrp="1" noChangeArrowheads="1"/>
          </p:cNvSpPr>
          <p:nvPr>
            <p:ph type="body" idx="1"/>
          </p:nvPr>
        </p:nvSpPr>
        <p:spPr>
          <a:xfrm>
            <a:off x="1512367" y="2060848"/>
            <a:ext cx="7185049" cy="3590925"/>
          </a:xfrm>
        </p:spPr>
        <p:txBody>
          <a:bodyPr/>
          <a:lstStyle/>
          <a:p>
            <a:pPr eaLnBrk="1" hangingPunct="1">
              <a:buFont typeface="Arial" panose="020B0604020202020204" pitchFamily="34" charset="0"/>
              <a:buNone/>
            </a:pPr>
            <a:r>
              <a:rPr lang="zh-CN" altLang="en-US" sz="4000" dirty="0"/>
              <a:t>                     </a:t>
            </a:r>
            <a:r>
              <a:rPr lang="zh-CN" altLang="en-US" sz="4000" dirty="0">
                <a:solidFill>
                  <a:srgbClr val="C00000"/>
                </a:solidFill>
              </a:rPr>
              <a:t>算术运算</a:t>
            </a:r>
          </a:p>
          <a:p>
            <a:pPr eaLnBrk="1" hangingPunct="1">
              <a:buFont typeface="Arial" panose="020B0604020202020204" pitchFamily="34" charset="0"/>
              <a:buNone/>
            </a:pPr>
            <a:r>
              <a:rPr lang="zh-CN" altLang="en-US" sz="4000" dirty="0"/>
              <a:t>  </a:t>
            </a:r>
            <a:r>
              <a:rPr lang="zh-CN" altLang="en-US" sz="4000" dirty="0">
                <a:solidFill>
                  <a:srgbClr val="0000FF"/>
                </a:solidFill>
              </a:rPr>
              <a:t>无符号数</a:t>
            </a:r>
          </a:p>
          <a:p>
            <a:pPr eaLnBrk="1" hangingPunct="1">
              <a:buFont typeface="Arial" panose="020B0604020202020204" pitchFamily="34" charset="0"/>
              <a:buNone/>
            </a:pPr>
            <a:r>
              <a:rPr lang="zh-CN" altLang="en-US" sz="4000" dirty="0"/>
              <a:t>                     </a:t>
            </a:r>
            <a:r>
              <a:rPr lang="zh-CN" altLang="en-US" sz="4000" dirty="0">
                <a:solidFill>
                  <a:srgbClr val="C00000"/>
                </a:solidFill>
              </a:rPr>
              <a:t>逻辑运算</a:t>
            </a:r>
          </a:p>
          <a:p>
            <a:pPr eaLnBrk="1" hangingPunct="1">
              <a:buFont typeface="Arial" panose="020B0604020202020204" pitchFamily="34" charset="0"/>
              <a:buNone/>
            </a:pPr>
            <a:r>
              <a:rPr lang="zh-CN" altLang="en-US" sz="4000" dirty="0"/>
              <a:t>  </a:t>
            </a:r>
            <a:r>
              <a:rPr lang="zh-CN" altLang="en-US" sz="4000" dirty="0">
                <a:solidFill>
                  <a:srgbClr val="0000FF"/>
                </a:solidFill>
              </a:rPr>
              <a:t>有符号数：</a:t>
            </a:r>
            <a:r>
              <a:rPr lang="zh-CN" altLang="en-US" sz="4000" dirty="0"/>
              <a:t>算术运算</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1</a:t>
            </a:r>
            <a:r>
              <a:rPr lang="zh-CN" altLang="en-US" dirty="0">
                <a:latin typeface="黑体" panose="02010609060101010101" pitchFamily="2" charset="-122"/>
                <a:ea typeface="黑体" panose="02010609060101010101" pitchFamily="2" charset="-122"/>
              </a:rPr>
              <a:t>、无符号数的运算</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buFont typeface="Arial" panose="020B0604020202020204" pitchFamily="34" charset="0"/>
              <a:buNone/>
            </a:pPr>
            <a:r>
              <a:rPr lang="zh-CN" altLang="en-US" sz="3200" dirty="0">
                <a:solidFill>
                  <a:srgbClr val="0000FF"/>
                </a:solidFill>
              </a:rPr>
              <a:t>（</a:t>
            </a:r>
            <a:r>
              <a:rPr lang="en-US" altLang="zh-CN" sz="3200" dirty="0">
                <a:solidFill>
                  <a:srgbClr val="0000FF"/>
                </a:solidFill>
              </a:rPr>
              <a:t>1</a:t>
            </a:r>
            <a:r>
              <a:rPr lang="zh-CN" altLang="en-US" sz="3200" dirty="0">
                <a:solidFill>
                  <a:srgbClr val="0000FF"/>
                </a:solidFill>
              </a:rPr>
              <a:t>）算术运算：</a:t>
            </a:r>
          </a:p>
          <a:p>
            <a:pPr eaLnBrk="1" hangingPunct="1">
              <a:buFont typeface="Arial" panose="020B0604020202020204" pitchFamily="34" charset="0"/>
              <a:buNone/>
            </a:pPr>
            <a:r>
              <a:rPr lang="zh-CN" altLang="en-US" sz="3200" dirty="0">
                <a:solidFill>
                  <a:srgbClr val="FFFF00"/>
                </a:solidFill>
              </a:rPr>
              <a:t>          </a:t>
            </a:r>
            <a:r>
              <a:rPr lang="zh-CN" altLang="en-US" sz="3200" dirty="0"/>
              <a:t>         加法运算</a:t>
            </a:r>
          </a:p>
          <a:p>
            <a:pPr eaLnBrk="1" hangingPunct="1">
              <a:buFont typeface="Arial" panose="020B0604020202020204" pitchFamily="34" charset="0"/>
              <a:buNone/>
            </a:pPr>
            <a:r>
              <a:rPr lang="zh-CN" altLang="en-US" sz="3200" dirty="0"/>
              <a:t>                   减法运算</a:t>
            </a:r>
          </a:p>
          <a:p>
            <a:pPr eaLnBrk="1" hangingPunct="1">
              <a:buFont typeface="Arial" panose="020B0604020202020204" pitchFamily="34" charset="0"/>
              <a:buNone/>
            </a:pPr>
            <a:r>
              <a:rPr lang="zh-CN" altLang="en-US" sz="3200" dirty="0"/>
              <a:t>                   乘法运算</a:t>
            </a:r>
          </a:p>
          <a:p>
            <a:pPr eaLnBrk="1" hangingPunct="1">
              <a:buFont typeface="Arial" panose="020B0604020202020204" pitchFamily="34" charset="0"/>
              <a:buNone/>
            </a:pPr>
            <a:r>
              <a:rPr lang="zh-CN" altLang="en-US" sz="3200" dirty="0"/>
              <a:t>                   除法运算</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pPr>
              <a:defRPr/>
            </a:pPr>
            <a:r>
              <a:rPr lang="zh-CN" altLang="zh-CN" sz="4800" dirty="0"/>
              <a:t>教学基本要求</a:t>
            </a:r>
          </a:p>
        </p:txBody>
      </p:sp>
      <p:sp>
        <p:nvSpPr>
          <p:cNvPr id="5" name="Rectangle 3"/>
          <p:cNvSpPr txBox="1">
            <a:spLocks noChangeArrowheads="1"/>
          </p:cNvSpPr>
          <p:nvPr/>
        </p:nvSpPr>
        <p:spPr bwMode="auto">
          <a:xfrm>
            <a:off x="632520" y="1196752"/>
            <a:ext cx="8928992" cy="436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marL="0" indent="0">
              <a:buNone/>
              <a:defRPr/>
            </a:pPr>
            <a:r>
              <a:rPr lang="en-US" altLang="zh-CN" sz="2800" dirty="0">
                <a:latin typeface="+mn-ea"/>
              </a:rPr>
              <a:t>(1) </a:t>
            </a:r>
            <a:r>
              <a:rPr lang="zh-CN" altLang="zh-CN" sz="2800" dirty="0"/>
              <a:t>微机系统的组成，微机接口技术、接口基本功能</a:t>
            </a:r>
          </a:p>
          <a:p>
            <a:pPr marL="0" indent="0">
              <a:buNone/>
              <a:defRPr/>
            </a:pPr>
            <a:r>
              <a:rPr lang="en-US" altLang="zh-CN" sz="2800" dirty="0">
                <a:latin typeface="+mn-ea"/>
              </a:rPr>
              <a:t>(2) </a:t>
            </a:r>
            <a:r>
              <a:rPr lang="zh-CN" altLang="zh-CN" sz="2800" dirty="0"/>
              <a:t>典型微处理器的组成及主要功能，基本指令格式</a:t>
            </a:r>
          </a:p>
          <a:p>
            <a:pPr marL="0" indent="0">
              <a:buNone/>
              <a:defRPr/>
            </a:pPr>
            <a:r>
              <a:rPr lang="en-US" altLang="zh-CN" sz="2800" dirty="0">
                <a:latin typeface="+mn-ea"/>
              </a:rPr>
              <a:t>(3) </a:t>
            </a:r>
            <a:r>
              <a:rPr lang="zh-CN" altLang="zh-CN" sz="2800" dirty="0"/>
              <a:t>地址译码电路的设计与分析技术</a:t>
            </a:r>
          </a:p>
          <a:p>
            <a:pPr marL="0" indent="0">
              <a:buNone/>
              <a:defRPr/>
            </a:pPr>
            <a:r>
              <a:rPr lang="en-US" altLang="zh-CN" sz="2800" dirty="0">
                <a:latin typeface="+mn-ea"/>
              </a:rPr>
              <a:t>(4) </a:t>
            </a:r>
            <a:r>
              <a:rPr lang="zh-CN" altLang="zh-CN" sz="2800" dirty="0"/>
              <a:t>典型接口芯片的外特性、编程结构、编程命令</a:t>
            </a:r>
          </a:p>
          <a:p>
            <a:pPr marL="0" indent="0">
              <a:buNone/>
              <a:defRPr/>
            </a:pPr>
            <a:r>
              <a:rPr lang="en-US" altLang="zh-CN" sz="2800" dirty="0">
                <a:latin typeface="+mn-ea"/>
              </a:rPr>
              <a:t>(5) </a:t>
            </a:r>
            <a:r>
              <a:rPr lang="zh-CN" altLang="zh-CN" sz="2800" dirty="0"/>
              <a:t>微机与外设的数据传送技术及工作原理</a:t>
            </a:r>
          </a:p>
        </p:txBody>
      </p:sp>
      <p:sp>
        <p:nvSpPr>
          <p:cNvPr id="2" name="矩形 1"/>
          <p:cNvSpPr/>
          <p:nvPr/>
        </p:nvSpPr>
        <p:spPr>
          <a:xfrm>
            <a:off x="704528" y="4221088"/>
            <a:ext cx="8784976" cy="2308324"/>
          </a:xfrm>
          <a:prstGeom prst="rect">
            <a:avLst/>
          </a:prstGeom>
        </p:spPr>
        <p:txBody>
          <a:bodyPr wrap="square">
            <a:spAutoFit/>
          </a:bodyPr>
          <a:lstStyle/>
          <a:p>
            <a:pPr marL="0" indent="0" algn="just">
              <a:lnSpc>
                <a:spcPct val="150000"/>
              </a:lnSpc>
              <a:buNone/>
              <a:defRPr/>
            </a:pPr>
            <a:r>
              <a:rPr lang="zh-CN" altLang="zh-CN" sz="2400" b="1" dirty="0">
                <a:solidFill>
                  <a:srgbClr val="C00000"/>
                </a:solidFill>
                <a:latin typeface="微软雅黑" panose="020B0503020204020204" pitchFamily="34" charset="-122"/>
                <a:ea typeface="微软雅黑" panose="020B0503020204020204" pitchFamily="34" charset="-122"/>
              </a:rPr>
              <a:t>通过知识传授使学生深入了解和掌握先进的微机系统的组成和工作原理，建立微型计算机系统的整体概念</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zh-CN" sz="2400" b="1" dirty="0">
                <a:solidFill>
                  <a:srgbClr val="C00000"/>
                </a:solidFill>
                <a:latin typeface="微软雅黑" panose="020B0503020204020204" pitchFamily="34" charset="-122"/>
                <a:ea typeface="微软雅黑" panose="020B0503020204020204" pitchFamily="34" charset="-122"/>
              </a:rPr>
              <a:t>掌握微型计算机的输入输出方法</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zh-CN" sz="2400" b="1" dirty="0">
                <a:solidFill>
                  <a:srgbClr val="C00000"/>
                </a:solidFill>
                <a:latin typeface="微软雅黑" panose="020B0503020204020204" pitchFamily="34" charset="-122"/>
                <a:ea typeface="微软雅黑" panose="020B0503020204020204" pitchFamily="34" charset="-122"/>
              </a:rPr>
              <a:t>能够掌握分析和设计典型接口电路的方法；具备微机应用系统的分析能力和基本设计能力</a:t>
            </a:r>
            <a:r>
              <a:rPr lang="zh-CN" altLang="en-US" sz="2400" b="1" dirty="0">
                <a:solidFill>
                  <a:srgbClr val="C00000"/>
                </a:solidFill>
                <a:latin typeface="微软雅黑" panose="020B0503020204020204" pitchFamily="34" charset="-122"/>
                <a:ea typeface="微软雅黑" panose="020B0503020204020204" pitchFamily="34" charset="-122"/>
              </a:rPr>
              <a:t>。</a:t>
            </a:r>
            <a:endParaRPr lang="zh-CN" altLang="zh-CN"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规则</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buClr>
                <a:schemeClr val="tx1"/>
              </a:buClr>
              <a:buFont typeface="Wingdings" panose="05000000000000000000" pitchFamily="2" charset="2"/>
              <a:buChar char="Ø"/>
            </a:pPr>
            <a:r>
              <a:rPr lang="zh-CN" altLang="en-US" sz="3200" dirty="0"/>
              <a:t>加法：1＋1=0（有进位）</a:t>
            </a:r>
            <a:r>
              <a:rPr lang="en-US" altLang="zh-CN" sz="3200" dirty="0"/>
              <a:t>, </a:t>
            </a:r>
            <a:r>
              <a:rPr lang="en-US" altLang="zh-CN" sz="3200" dirty="0">
                <a:latin typeface="Times New Roman" panose="02020603050405020304" pitchFamily="18" charset="0"/>
              </a:rPr>
              <a:t>…</a:t>
            </a:r>
            <a:endParaRPr lang="en-US" altLang="zh-CN" sz="3200" dirty="0"/>
          </a:p>
          <a:p>
            <a:pPr eaLnBrk="1" hangingPunct="1">
              <a:buClr>
                <a:schemeClr val="tx1"/>
              </a:buClr>
              <a:buFont typeface="Wingdings" panose="05000000000000000000" pitchFamily="2" charset="2"/>
              <a:buChar char="Ø"/>
            </a:pPr>
            <a:r>
              <a:rPr lang="zh-CN" altLang="en-US" sz="3200" dirty="0"/>
              <a:t>减法：0－</a:t>
            </a:r>
            <a:r>
              <a:rPr lang="en-US" altLang="zh-CN" sz="3200" dirty="0"/>
              <a:t>1=1</a:t>
            </a:r>
            <a:r>
              <a:rPr lang="zh-CN" altLang="en-US" sz="3200" dirty="0"/>
              <a:t>（有借位）</a:t>
            </a:r>
            <a:r>
              <a:rPr lang="en-US" altLang="zh-CN" sz="3200" dirty="0"/>
              <a:t>, </a:t>
            </a:r>
            <a:r>
              <a:rPr lang="en-US" altLang="zh-CN" sz="3200" dirty="0">
                <a:latin typeface="Times New Roman" panose="02020603050405020304" pitchFamily="18" charset="0"/>
              </a:rPr>
              <a:t>…</a:t>
            </a:r>
            <a:endParaRPr lang="en-US" altLang="zh-CN" sz="3200" dirty="0"/>
          </a:p>
          <a:p>
            <a:pPr eaLnBrk="1" hangingPunct="1">
              <a:buClr>
                <a:schemeClr val="tx1"/>
              </a:buClr>
              <a:buFont typeface="Wingdings" panose="05000000000000000000" pitchFamily="2" charset="2"/>
              <a:buChar char="Ø"/>
            </a:pPr>
            <a:r>
              <a:rPr lang="zh-CN" altLang="en-US" sz="3200" dirty="0"/>
              <a:t>乘法：</a:t>
            </a:r>
            <a:r>
              <a:rPr lang="en-US" altLang="zh-CN" sz="3200" dirty="0">
                <a:latin typeface="Times New Roman" panose="02020603050405020304" pitchFamily="18" charset="0"/>
              </a:rPr>
              <a:t>…</a:t>
            </a:r>
            <a:r>
              <a:rPr lang="en-US" altLang="zh-CN" sz="3200" dirty="0"/>
              <a:t>, </a:t>
            </a:r>
            <a:r>
              <a:rPr lang="zh-CN" altLang="en-US" sz="3200" dirty="0"/>
              <a:t>乘以2相当于左移1位；</a:t>
            </a:r>
          </a:p>
          <a:p>
            <a:pPr eaLnBrk="1" hangingPunct="1">
              <a:buFont typeface="Arial" panose="020B0604020202020204" pitchFamily="34" charset="0"/>
              <a:buNone/>
            </a:pPr>
            <a:r>
              <a:rPr lang="zh-CN" altLang="en-US" sz="3200" dirty="0"/>
              <a:t>   除法：</a:t>
            </a:r>
            <a:r>
              <a:rPr lang="en-US" altLang="zh-CN" sz="3200" dirty="0">
                <a:latin typeface="Times New Roman" panose="02020603050405020304" pitchFamily="18" charset="0"/>
              </a:rPr>
              <a:t>…</a:t>
            </a:r>
            <a:r>
              <a:rPr lang="en-US" altLang="zh-CN" sz="3200" dirty="0"/>
              <a:t>, </a:t>
            </a:r>
            <a:r>
              <a:rPr lang="zh-CN" altLang="en-US" sz="3200" dirty="0"/>
              <a:t>除以2则相当于右移1位。</a:t>
            </a:r>
          </a:p>
          <a:p>
            <a:pPr eaLnBrk="1" hangingPunct="1">
              <a:buFont typeface="Arial" panose="020B0604020202020204" pitchFamily="34" charset="0"/>
              <a:buNone/>
            </a:pPr>
            <a:endParaRPr lang="zh-CN" altLang="en-US" sz="1400" dirty="0"/>
          </a:p>
          <a:p>
            <a:pPr eaLnBrk="1" hangingPunct="1">
              <a:buFont typeface="Arial" panose="020B0604020202020204" pitchFamily="34" charset="0"/>
              <a:buNone/>
            </a:pPr>
            <a:r>
              <a:rPr lang="zh-CN" altLang="en-US" sz="3200" dirty="0">
                <a:solidFill>
                  <a:srgbClr val="0000FF"/>
                </a:solidFill>
              </a:rPr>
              <a:t>　例：</a:t>
            </a:r>
            <a:r>
              <a:rPr lang="en-US" altLang="zh-CN" sz="3200" dirty="0">
                <a:solidFill>
                  <a:srgbClr val="0000FF"/>
                </a:solidFill>
              </a:rPr>
              <a:t>00101110 B</a:t>
            </a:r>
            <a:r>
              <a:rPr lang="en-US" altLang="zh-CN" sz="3200" dirty="0">
                <a:solidFill>
                  <a:srgbClr val="0000FF"/>
                </a:solidFill>
                <a:latin typeface="宋体" panose="02010600030101010101" pitchFamily="2" charset="-122"/>
              </a:rPr>
              <a:t>×</a:t>
            </a:r>
            <a:r>
              <a:rPr lang="en-US" altLang="zh-CN" sz="3200" dirty="0">
                <a:solidFill>
                  <a:srgbClr val="0000FF"/>
                </a:solidFill>
              </a:rPr>
              <a:t>0000010 B = ?</a:t>
            </a:r>
          </a:p>
          <a:p>
            <a:pPr eaLnBrk="1" hangingPunct="1">
              <a:buFont typeface="Arial" panose="020B0604020202020204" pitchFamily="34" charset="0"/>
              <a:buNone/>
            </a:pPr>
            <a:r>
              <a:rPr lang="zh-CN" altLang="en-US" sz="3200" dirty="0">
                <a:solidFill>
                  <a:srgbClr val="0000FF"/>
                </a:solidFill>
              </a:rPr>
              <a:t>          </a:t>
            </a:r>
            <a:r>
              <a:rPr lang="en-US" altLang="zh-CN" sz="3200" dirty="0">
                <a:solidFill>
                  <a:srgbClr val="0000FF"/>
                </a:solidFill>
              </a:rPr>
              <a:t>00101110 B</a:t>
            </a:r>
            <a:r>
              <a:rPr lang="en-US" altLang="zh-CN" sz="3200" dirty="0">
                <a:solidFill>
                  <a:srgbClr val="0000FF"/>
                </a:solidFill>
                <a:latin typeface="宋体" panose="02010600030101010101" pitchFamily="2" charset="-122"/>
              </a:rPr>
              <a:t>/</a:t>
            </a:r>
            <a:r>
              <a:rPr lang="en-US" altLang="zh-CN" sz="3200" dirty="0">
                <a:solidFill>
                  <a:srgbClr val="0000FF"/>
                </a:solidFill>
              </a:rPr>
              <a:t>00000010 B = ?</a:t>
            </a:r>
            <a:r>
              <a:rPr lang="zh-CN" altLang="en-US" sz="3200" dirty="0"/>
              <a:t>　 </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a:t>
            </a:r>
            <a:r>
              <a:rPr lang="zh-CN" altLang="en-US" dirty="0">
                <a:ea typeface="宋体" panose="02010600030101010101" pitchFamily="2" charset="-122"/>
              </a:rPr>
              <a:t>例</a:t>
            </a:r>
            <a:r>
              <a:rPr lang="en-US" altLang="zh-CN" dirty="0">
                <a:ea typeface="宋体" panose="02010600030101010101" pitchFamily="2" charset="-122"/>
              </a:rPr>
              <a:t>]</a:t>
            </a:r>
            <a:r>
              <a:rPr lang="zh-CN" altLang="en-US" dirty="0">
                <a:ea typeface="宋体" panose="02010600030101010101" pitchFamily="2" charset="-122"/>
              </a:rPr>
              <a:t>：</a:t>
            </a:r>
          </a:p>
        </p:txBody>
      </p:sp>
      <p:sp>
        <p:nvSpPr>
          <p:cNvPr id="18435" name="Rectangle 3"/>
          <p:cNvSpPr>
            <a:spLocks noGrp="1" noChangeArrowheads="1"/>
          </p:cNvSpPr>
          <p:nvPr>
            <p:ph type="body" idx="1"/>
          </p:nvPr>
        </p:nvSpPr>
        <p:spPr>
          <a:xfrm>
            <a:off x="495300" y="1633414"/>
            <a:ext cx="9066212" cy="3591172"/>
          </a:xfrm>
        </p:spPr>
        <p:txBody>
          <a:bodyPr/>
          <a:lstStyle/>
          <a:p>
            <a:pPr eaLnBrk="1" hangingPunct="1">
              <a:buClr>
                <a:schemeClr val="tx1"/>
              </a:buClr>
              <a:buFont typeface="Wingdings" panose="05000000000000000000" pitchFamily="2" charset="2"/>
              <a:buChar char="Ø"/>
            </a:pPr>
            <a:r>
              <a:rPr lang="zh-CN" altLang="en-US" sz="3200" dirty="0"/>
              <a:t>00001011</a:t>
            </a:r>
            <a:r>
              <a:rPr lang="en-US" altLang="zh-CN" sz="3200" dirty="0"/>
              <a:t>×0100 =</a:t>
            </a:r>
            <a:r>
              <a:rPr lang="en-US" altLang="zh-CN" sz="3200" dirty="0">
                <a:solidFill>
                  <a:srgbClr val="C00000"/>
                </a:solidFill>
              </a:rPr>
              <a:t>00101100 B</a:t>
            </a:r>
          </a:p>
          <a:p>
            <a:pPr eaLnBrk="1" hangingPunct="1">
              <a:buClr>
                <a:schemeClr val="tx1"/>
              </a:buClr>
              <a:buFont typeface="Wingdings" panose="05000000000000000000" pitchFamily="2" charset="2"/>
              <a:buChar char="Ø"/>
            </a:pPr>
            <a:endParaRPr lang="en-US" altLang="zh-CN" sz="3200" dirty="0"/>
          </a:p>
          <a:p>
            <a:pPr eaLnBrk="1" hangingPunct="1">
              <a:buClr>
                <a:schemeClr val="tx1"/>
              </a:buClr>
              <a:buFont typeface="Wingdings" panose="05000000000000000000" pitchFamily="2" charset="2"/>
              <a:buChar char="Ø"/>
            </a:pPr>
            <a:r>
              <a:rPr lang="en-US" altLang="zh-CN" sz="3200" dirty="0"/>
              <a:t>00001011÷0100 =</a:t>
            </a:r>
            <a:r>
              <a:rPr lang="en-US" altLang="zh-CN" sz="3200" dirty="0">
                <a:solidFill>
                  <a:srgbClr val="C00000"/>
                </a:solidFill>
              </a:rPr>
              <a:t>00000010 B</a:t>
            </a:r>
          </a:p>
          <a:p>
            <a:pPr eaLnBrk="1" hangingPunct="1">
              <a:buFont typeface="Arial" panose="020B0604020202020204" pitchFamily="34" charset="0"/>
              <a:buNone/>
            </a:pPr>
            <a:r>
              <a:rPr lang="en-US" altLang="zh-CN" sz="3200" dirty="0">
                <a:solidFill>
                  <a:srgbClr val="0000FF"/>
                </a:solidFill>
              </a:rPr>
              <a:t>               </a:t>
            </a:r>
            <a:r>
              <a:rPr lang="zh-CN" altLang="en-US" sz="3200" dirty="0">
                <a:solidFill>
                  <a:srgbClr val="0000FF"/>
                </a:solidFill>
              </a:rPr>
              <a:t>即：   商=00000010 </a:t>
            </a:r>
            <a:r>
              <a:rPr lang="en-US" altLang="zh-CN" sz="3200" dirty="0">
                <a:solidFill>
                  <a:srgbClr val="0000FF"/>
                </a:solidFill>
              </a:rPr>
              <a:t>B</a:t>
            </a:r>
          </a:p>
          <a:p>
            <a:pPr eaLnBrk="1" hangingPunct="1">
              <a:buFont typeface="Arial" panose="020B0604020202020204" pitchFamily="34" charset="0"/>
              <a:buNone/>
            </a:pPr>
            <a:r>
              <a:rPr lang="en-US" altLang="zh-CN" sz="3200" dirty="0">
                <a:solidFill>
                  <a:srgbClr val="0000FF"/>
                </a:solidFill>
              </a:rPr>
              <a:t>                         </a:t>
            </a:r>
            <a:r>
              <a:rPr lang="zh-CN" altLang="en-US" sz="3200" dirty="0">
                <a:solidFill>
                  <a:srgbClr val="0000FF"/>
                </a:solidFill>
              </a:rPr>
              <a:t>余数=11</a:t>
            </a:r>
            <a:r>
              <a:rPr lang="en-US" altLang="zh-CN" sz="3200" dirty="0">
                <a:solidFill>
                  <a:srgbClr val="0000FF"/>
                </a:solidFill>
              </a:rPr>
              <a:t>B</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2</a:t>
            </a:r>
            <a:r>
              <a:rPr lang="zh-CN" altLang="en-US" dirty="0">
                <a:latin typeface="黑体" panose="02010609060101010101" pitchFamily="2" charset="-122"/>
                <a:ea typeface="黑体" panose="02010609060101010101" pitchFamily="2" charset="-122"/>
              </a:rPr>
              <a:t>）无符号数的表示范围</a:t>
            </a:r>
          </a:p>
        </p:txBody>
      </p:sp>
      <p:sp>
        <p:nvSpPr>
          <p:cNvPr id="18435" name="Rectangle 3"/>
          <p:cNvSpPr>
            <a:spLocks noGrp="1" noChangeArrowheads="1"/>
          </p:cNvSpPr>
          <p:nvPr>
            <p:ph type="body" idx="1"/>
          </p:nvPr>
        </p:nvSpPr>
        <p:spPr>
          <a:xfrm>
            <a:off x="495300" y="1628800"/>
            <a:ext cx="9066212" cy="3591172"/>
          </a:xfrm>
        </p:spPr>
        <p:txBody>
          <a:bodyPr/>
          <a:lstStyle/>
          <a:p>
            <a:pPr marL="0" indent="0"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一个</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位的无符号二进制数</a:t>
            </a:r>
            <a:r>
              <a:rPr lang="en-US" altLang="zh-CN" dirty="0">
                <a:latin typeface="Times New Roman" panose="02020603050405020304" pitchFamily="18" charset="0"/>
                <a:cs typeface="Times New Roman" panose="02020603050405020304" pitchFamily="18" charset="0"/>
              </a:rPr>
              <a:t>X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X</a:t>
            </a:r>
            <a:r>
              <a:rPr lang="en-US" altLang="zh-CN" sz="2400" baseline="-20000" dirty="0">
                <a:latin typeface="Times New Roman" panose="02020603050405020304" pitchFamily="18" charset="0"/>
                <a:cs typeface="Times New Roman" panose="02020603050405020304" pitchFamily="18" charset="0"/>
              </a:rPr>
              <a:t>n-1</a:t>
            </a:r>
            <a:r>
              <a:rPr lang="en-US" altLang="zh-CN" sz="2400" dirty="0">
                <a:latin typeface="Times New Roman" panose="02020603050405020304" pitchFamily="18" charset="0"/>
                <a:cs typeface="Times New Roman" panose="02020603050405020304" pitchFamily="18" charset="0"/>
              </a:rPr>
              <a:t>X</a:t>
            </a:r>
            <a:r>
              <a:rPr lang="en-US" altLang="zh-CN" sz="2400" baseline="-20000" dirty="0">
                <a:latin typeface="Times New Roman" panose="02020603050405020304" pitchFamily="18" charset="0"/>
                <a:cs typeface="Times New Roman" panose="02020603050405020304" pitchFamily="18" charset="0"/>
              </a:rPr>
              <a:t>n-2</a:t>
            </a:r>
            <a:r>
              <a:rPr lang="en-US" altLang="zh-CN" sz="2400" dirty="0">
                <a:latin typeface="Times New Roman" panose="02020603050405020304" pitchFamily="18" charset="0"/>
                <a:cs typeface="Times New Roman" panose="02020603050405020304" pitchFamily="18" charset="0"/>
              </a:rPr>
              <a:t>……X</a:t>
            </a:r>
            <a:r>
              <a:rPr lang="en-US" altLang="zh-CN" sz="2400" baseline="-2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X</a:t>
            </a:r>
            <a:r>
              <a:rPr lang="en-US" altLang="zh-CN" sz="2400" baseline="-2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其表示范围为：</a:t>
            </a:r>
            <a:r>
              <a:rPr lang="en-US" altLang="zh-CN" dirty="0">
                <a:solidFill>
                  <a:srgbClr val="FFFF00"/>
                </a:solidFill>
                <a:latin typeface="Times New Roman" panose="02020603050405020304" pitchFamily="18" charset="0"/>
                <a:ea typeface="楷体_GB2312" pitchFamily="1" charset="-122"/>
                <a:cs typeface="Times New Roman" panose="02020603050405020304" pitchFamily="18" charset="0"/>
              </a:rPr>
              <a:t> </a:t>
            </a:r>
            <a:r>
              <a:rPr lang="en-US" altLang="en-GB" dirty="0">
                <a:solidFill>
                  <a:srgbClr val="FFFF00"/>
                </a:solidFill>
                <a:latin typeface="Times New Roman" panose="02020603050405020304" pitchFamily="18" charset="0"/>
                <a:ea typeface="楷体_GB2312" pitchFamily="1" charset="-122"/>
                <a:cs typeface="Times New Roman" panose="02020603050405020304" pitchFamily="18" charset="0"/>
              </a:rPr>
              <a:t>          </a:t>
            </a:r>
          </a:p>
          <a:p>
            <a:pPr marL="0" indent="0" eaLnBrk="1" hangingPunct="1">
              <a:lnSpc>
                <a:spcPct val="90000"/>
              </a:lnSpc>
              <a:buFont typeface="Arial" panose="020B0604020202020204" pitchFamily="34" charset="0"/>
              <a:buNone/>
            </a:pPr>
            <a:r>
              <a:rPr lang="en-GB" altLang="en-US" dirty="0">
                <a:solidFill>
                  <a:srgbClr val="7030A0"/>
                </a:solidFill>
                <a:latin typeface="Times New Roman" panose="02020603050405020304" pitchFamily="18" charset="0"/>
                <a:ea typeface="楷体_GB2312" pitchFamily="1" charset="-122"/>
                <a:cs typeface="Times New Roman" panose="02020603050405020304" pitchFamily="18" charset="0"/>
              </a:rPr>
              <a:t>                0 </a:t>
            </a:r>
            <a:r>
              <a:rPr lang="zh-CN" altLang="en-US" dirty="0">
                <a:solidFill>
                  <a:srgbClr val="7030A0"/>
                </a:solidFill>
                <a:latin typeface="Times New Roman" panose="02020603050405020304" pitchFamily="18" charset="0"/>
                <a:ea typeface="楷体_GB2312" pitchFamily="1" charset="-122"/>
                <a:cs typeface="Times New Roman" panose="02020603050405020304" pitchFamily="18" charset="0"/>
              </a:rPr>
              <a:t>≤</a:t>
            </a:r>
            <a:r>
              <a:rPr lang="en-GB" altLang="en-US" dirty="0">
                <a:solidFill>
                  <a:srgbClr val="7030A0"/>
                </a:solidFill>
                <a:latin typeface="Times New Roman" panose="02020603050405020304" pitchFamily="18" charset="0"/>
                <a:ea typeface="楷体_GB2312" pitchFamily="1" charset="-122"/>
                <a:cs typeface="Times New Roman" panose="02020603050405020304" pitchFamily="18" charset="0"/>
              </a:rPr>
              <a:t> </a:t>
            </a:r>
            <a:r>
              <a:rPr lang="en-US" altLang="zh-CN" dirty="0">
                <a:solidFill>
                  <a:srgbClr val="7030A0"/>
                </a:solidFill>
                <a:latin typeface="Times New Roman" panose="02020603050405020304" pitchFamily="18" charset="0"/>
                <a:ea typeface="楷体_GB2312" pitchFamily="1" charset="-122"/>
                <a:cs typeface="Times New Roman" panose="02020603050405020304" pitchFamily="18" charset="0"/>
              </a:rPr>
              <a:t>X ≤ 2</a:t>
            </a:r>
            <a:r>
              <a:rPr lang="en-US" altLang="zh-CN" baseline="70000" dirty="0">
                <a:solidFill>
                  <a:srgbClr val="7030A0"/>
                </a:solidFill>
                <a:latin typeface="Times New Roman" panose="02020603050405020304" pitchFamily="18" charset="0"/>
                <a:ea typeface="楷体_GB2312" pitchFamily="1" charset="-122"/>
                <a:cs typeface="Times New Roman" panose="02020603050405020304" pitchFamily="18" charset="0"/>
              </a:rPr>
              <a:t>n</a:t>
            </a:r>
            <a:r>
              <a:rPr lang="en-US" altLang="zh-CN" dirty="0">
                <a:solidFill>
                  <a:srgbClr val="7030A0"/>
                </a:solidFill>
                <a:latin typeface="Times New Roman" panose="02020603050405020304" pitchFamily="18" charset="0"/>
                <a:ea typeface="楷体_GB2312" pitchFamily="1" charset="-122"/>
                <a:cs typeface="Times New Roman" panose="02020603050405020304" pitchFamily="18" charset="0"/>
              </a:rPr>
              <a:t>-1</a:t>
            </a:r>
            <a:endParaRPr lang="en-US" altLang="zh-CN" sz="2800" dirty="0">
              <a:solidFill>
                <a:srgbClr val="7030A0"/>
              </a:solidFill>
              <a:latin typeface="Times New Roman" panose="02020603050405020304" pitchFamily="18" charset="0"/>
              <a:ea typeface="楷体_GB2312" pitchFamily="1" charset="-122"/>
              <a:cs typeface="Times New Roman" panose="02020603050405020304" pitchFamily="18" charset="0"/>
            </a:endParaRPr>
          </a:p>
          <a:p>
            <a:pPr marL="0" indent="0"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若运算结果超出这个范围，则产生</a:t>
            </a:r>
            <a:r>
              <a:rPr lang="zh-CN" altLang="en-US" dirty="0">
                <a:solidFill>
                  <a:srgbClr val="0000FF"/>
                </a:solidFill>
                <a:latin typeface="Times New Roman" panose="02020603050405020304" pitchFamily="18" charset="0"/>
                <a:cs typeface="Times New Roman" panose="02020603050405020304" pitchFamily="18" charset="0"/>
              </a:rPr>
              <a:t>溢出</a:t>
            </a:r>
            <a:r>
              <a:rPr lang="zh-CN" altLang="en-US" dirty="0">
                <a:latin typeface="Times New Roman" panose="02020603050405020304" pitchFamily="18" charset="0"/>
                <a:cs typeface="Times New Roman" panose="02020603050405020304" pitchFamily="18" charset="0"/>
              </a:rPr>
              <a:t>。</a:t>
            </a:r>
          </a:p>
          <a:p>
            <a:pPr marL="0" indent="0" eaLnBrk="1" hangingPunct="1">
              <a:lnSpc>
                <a:spcPct val="90000"/>
              </a:lnSpc>
              <a:buFont typeface="Arial" panose="020B0604020202020204" pitchFamily="34" charset="0"/>
              <a:buNone/>
            </a:pPr>
            <a:endParaRPr lang="zh-CN" altLang="en-US" u="sng"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eaLnBrk="1" hangingPunct="1">
              <a:lnSpc>
                <a:spcPct val="90000"/>
              </a:lnSpc>
              <a:buFont typeface="Arial" panose="020B0604020202020204" pitchFamily="34" charset="0"/>
              <a:buNone/>
            </a:pPr>
            <a:r>
              <a:rPr lang="zh-CN" altLang="en-US" dirty="0">
                <a:solidFill>
                  <a:srgbClr val="339933"/>
                </a:solidFill>
                <a:latin typeface="Times New Roman" panose="02020603050405020304" pitchFamily="18" charset="0"/>
                <a:cs typeface="Times New Roman" panose="02020603050405020304" pitchFamily="18" charset="0"/>
              </a:rPr>
              <a:t>判别方法：</a:t>
            </a:r>
            <a:endParaRPr lang="en-US" altLang="zh-CN" dirty="0">
              <a:solidFill>
                <a:srgbClr val="339933"/>
              </a:solidFill>
              <a:latin typeface="Times New Roman" panose="02020603050405020304" pitchFamily="18" charset="0"/>
              <a:cs typeface="Times New Roman" panose="02020603050405020304" pitchFamily="18" charset="0"/>
            </a:endParaRPr>
          </a:p>
          <a:p>
            <a:pPr marL="0" indent="0" eaLnBrk="1" hangingPunct="1">
              <a:lnSpc>
                <a:spcPct val="90000"/>
              </a:lnSpc>
              <a:buFont typeface="Arial" panose="020B0604020202020204" pitchFamily="34" charset="0"/>
              <a:buNone/>
            </a:pPr>
            <a:r>
              <a:rPr lang="zh-CN" altLang="en-US" dirty="0">
                <a:solidFill>
                  <a:srgbClr val="C00000"/>
                </a:solidFill>
                <a:latin typeface="Times New Roman" panose="02020603050405020304" pitchFamily="18" charset="0"/>
                <a:cs typeface="Times New Roman" panose="02020603050405020304" pitchFamily="18" charset="0"/>
              </a:rPr>
              <a:t>运算时，</a:t>
            </a:r>
            <a:r>
              <a:rPr lang="zh-CN" altLang="en-US" u="sng" dirty="0">
                <a:solidFill>
                  <a:srgbClr val="C00000"/>
                </a:solidFill>
                <a:latin typeface="Times New Roman" panose="02020603050405020304" pitchFamily="18" charset="0"/>
                <a:cs typeface="Times New Roman" panose="02020603050405020304" pitchFamily="18" charset="0"/>
              </a:rPr>
              <a:t>当最高位（</a:t>
            </a:r>
            <a:r>
              <a:rPr lang="en-US" altLang="zh-CN" u="sng" dirty="0">
                <a:solidFill>
                  <a:srgbClr val="C00000"/>
                </a:solidFill>
                <a:latin typeface="Times New Roman" panose="02020603050405020304" pitchFamily="18" charset="0"/>
                <a:cs typeface="Times New Roman" panose="02020603050405020304" pitchFamily="18" charset="0"/>
              </a:rPr>
              <a:t>X</a:t>
            </a:r>
            <a:r>
              <a:rPr lang="en-US" altLang="zh-CN" sz="1600" u="sng" dirty="0">
                <a:solidFill>
                  <a:srgbClr val="C00000"/>
                </a:solidFill>
                <a:latin typeface="Times New Roman" panose="02020603050405020304" pitchFamily="18" charset="0"/>
                <a:cs typeface="Times New Roman" panose="02020603050405020304" pitchFamily="18" charset="0"/>
              </a:rPr>
              <a:t>n-1</a:t>
            </a:r>
            <a:r>
              <a:rPr lang="en-US" altLang="zh-CN" u="sng" dirty="0">
                <a:solidFill>
                  <a:srgbClr val="C00000"/>
                </a:solidFill>
                <a:latin typeface="Times New Roman" panose="02020603050405020304" pitchFamily="18" charset="0"/>
                <a:cs typeface="Times New Roman" panose="02020603050405020304" pitchFamily="18" charset="0"/>
              </a:rPr>
              <a:t>）</a:t>
            </a:r>
            <a:r>
              <a:rPr lang="zh-CN" altLang="en-US" u="sng" dirty="0">
                <a:solidFill>
                  <a:srgbClr val="C00000"/>
                </a:solidFill>
                <a:latin typeface="Times New Roman" panose="02020603050405020304" pitchFamily="18" charset="0"/>
                <a:cs typeface="Times New Roman" panose="02020603050405020304" pitchFamily="18" charset="0"/>
              </a:rPr>
              <a:t>向更高位有进位（或借位）时则产生溢出</a:t>
            </a:r>
            <a:r>
              <a:rPr lang="zh-CN" altLang="en-US"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 [例]：</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0" indent="0" eaLnBrk="1" hangingPunct="1">
              <a:buFont typeface="Arial" panose="020B0604020202020204" pitchFamily="34" charset="0"/>
              <a:buNone/>
            </a:pPr>
            <a:r>
              <a:rPr lang="en-US" altLang="zh-CN" dirty="0">
                <a:latin typeface="宋体" panose="02010600030101010101" pitchFamily="2" charset="-122"/>
              </a:rPr>
              <a:t>           	</a:t>
            </a:r>
            <a:r>
              <a:rPr lang="en-US" altLang="zh-CN" dirty="0">
                <a:latin typeface="Times New Roman" panose="02020603050405020304" pitchFamily="18" charset="0"/>
                <a:cs typeface="Times New Roman" panose="02020603050405020304" pitchFamily="18" charset="0"/>
              </a:rPr>
              <a:t> 11111111</a:t>
            </a:r>
          </a:p>
          <a:p>
            <a:pPr marL="0" indent="0" eaLnBrk="1" hangingPunct="1">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        00000001</a:t>
            </a:r>
          </a:p>
          <a:p>
            <a:pPr marL="0" indent="0" eaLnBrk="1" hangingPunct="1">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00000000</a:t>
            </a:r>
          </a:p>
          <a:p>
            <a:pPr marL="0" indent="0" eaLnBrk="1" hangingPunct="1">
              <a:buFont typeface="Arial" panose="020B0604020202020204" pitchFamily="34" charset="0"/>
              <a:buNone/>
            </a:pPr>
            <a:endParaRPr lang="zh-CN" altLang="en-US" sz="2800" dirty="0">
              <a:latin typeface="宋体" panose="02010600030101010101" pitchFamily="2" charset="-122"/>
            </a:endParaRPr>
          </a:p>
          <a:p>
            <a:pPr marL="0" indent="0" eaLnBrk="1" hangingPunct="1">
              <a:buFont typeface="Arial" panose="020B0604020202020204" pitchFamily="34" charset="0"/>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结果超出８位（最高位</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D</a:t>
            </a:r>
            <a:r>
              <a:rPr lang="en-US" altLang="zh-CN" sz="2800" baseline="-20000" dirty="0">
                <a:latin typeface="Times New Roman" panose="02020603050405020304" pitchFamily="18" charset="0"/>
                <a:ea typeface="黑体" panose="02010609060101010101" pitchFamily="2" charset="-122"/>
                <a:cs typeface="Times New Roman" panose="02020603050405020304" pitchFamily="18" charset="0"/>
              </a:rPr>
              <a:t>7</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有进位），发生</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溢出</a:t>
            </a:r>
          </a:p>
          <a:p>
            <a:pPr marL="0" indent="0" eaLnBrk="1" hangingPunct="1">
              <a:buFont typeface="Arial" panose="020B0604020202020204" pitchFamily="34" charset="0"/>
              <a:buNone/>
            </a:pP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marL="0" indent="0" eaLnBrk="1" hangingPunct="1">
              <a:buFont typeface="Arial" panose="020B0604020202020204" pitchFamily="34" charset="0"/>
              <a:buNone/>
            </a:pPr>
            <a:r>
              <a:rPr lang="zh-CN" altLang="en-US"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（结果为</a:t>
            </a:r>
            <a:r>
              <a:rPr lang="en-US" altLang="zh-CN"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256</a:t>
            </a:r>
            <a:r>
              <a:rPr lang="zh-CN" altLang="en-US"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，超出８位二进制数所能表示的范围0~</a:t>
            </a:r>
            <a:r>
              <a:rPr lang="en-US" altLang="zh-CN"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255</a:t>
            </a:r>
            <a:r>
              <a:rPr lang="zh-CN" altLang="en-US"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宋体" panose="02010600030101010101" pitchFamily="2" charset="-122"/>
              </a:rPr>
              <a:t>　　</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 name="Line 7"/>
          <p:cNvSpPr>
            <a:spLocks noChangeShapeType="1"/>
          </p:cNvSpPr>
          <p:nvPr/>
        </p:nvSpPr>
        <p:spPr bwMode="auto">
          <a:xfrm>
            <a:off x="2648744" y="2852936"/>
            <a:ext cx="3384550" cy="0"/>
          </a:xfrm>
          <a:prstGeom prst="line">
            <a:avLst/>
          </a:prstGeom>
          <a:noFill/>
          <a:ln w="9525" algn="ctr">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3</a:t>
            </a:r>
            <a:r>
              <a:rPr lang="zh-CN" altLang="en-US" dirty="0">
                <a:latin typeface="黑体" panose="02010609060101010101" pitchFamily="2" charset="-122"/>
                <a:ea typeface="黑体" panose="02010609060101010101" pitchFamily="2" charset="-122"/>
              </a:rPr>
              <a:t>）逻辑运算</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buClr>
                <a:schemeClr val="tx1"/>
              </a:buClr>
              <a:buFont typeface="Wingdings" panose="05000000000000000000" pitchFamily="2" charset="2"/>
              <a:buChar char="Ø"/>
            </a:pPr>
            <a:r>
              <a:rPr lang="zh-CN" altLang="en-US" dirty="0"/>
              <a:t>与</a:t>
            </a:r>
            <a:r>
              <a:rPr lang="en-US" altLang="zh-CN" dirty="0"/>
              <a:t>(</a:t>
            </a:r>
            <a:r>
              <a:rPr lang="en-US" altLang="zh-CN" dirty="0">
                <a:latin typeface="宋体" panose="02010600030101010101" pitchFamily="2" charset="-122"/>
              </a:rPr>
              <a:t>∧</a:t>
            </a:r>
            <a:r>
              <a:rPr lang="en-US" altLang="zh-CN" dirty="0"/>
              <a:t>)</a:t>
            </a:r>
            <a:r>
              <a:rPr lang="zh-CN" altLang="en-US" dirty="0"/>
              <a:t>、或</a:t>
            </a:r>
            <a:r>
              <a:rPr lang="en-US" altLang="zh-CN" dirty="0"/>
              <a:t>(</a:t>
            </a:r>
            <a:r>
              <a:rPr lang="en-US" altLang="zh-CN" dirty="0">
                <a:latin typeface="宋体" panose="02010600030101010101" pitchFamily="2" charset="-122"/>
              </a:rPr>
              <a:t>∨</a:t>
            </a:r>
            <a:r>
              <a:rPr lang="en-US" altLang="zh-CN" dirty="0"/>
              <a:t>)</a:t>
            </a:r>
            <a:r>
              <a:rPr lang="zh-CN" altLang="en-US" dirty="0"/>
              <a:t>、非</a:t>
            </a:r>
            <a:r>
              <a:rPr lang="en-US" altLang="zh-CN" dirty="0"/>
              <a:t>(</a:t>
            </a:r>
            <a:r>
              <a:rPr lang="en-US" altLang="zh-CN" b="1" dirty="0">
                <a:latin typeface="宋体" panose="02010600030101010101" pitchFamily="2" charset="-122"/>
              </a:rPr>
              <a:t>▔</a:t>
            </a:r>
            <a:r>
              <a:rPr lang="en-US" altLang="zh-CN" dirty="0"/>
              <a:t>)</a:t>
            </a:r>
            <a:r>
              <a:rPr lang="zh-CN" altLang="en-US" dirty="0"/>
              <a:t> 、异或</a:t>
            </a:r>
            <a:r>
              <a:rPr lang="en-US" altLang="zh-CN" dirty="0"/>
              <a:t>(</a:t>
            </a:r>
            <a:r>
              <a:rPr lang="en-US" altLang="zh-CN" dirty="0">
                <a:latin typeface="宋体" panose="02010600030101010101" pitchFamily="2" charset="-122"/>
              </a:rPr>
              <a:t>⊕</a:t>
            </a:r>
            <a:r>
              <a:rPr lang="en-US" altLang="zh-CN" dirty="0"/>
              <a:t>)</a:t>
            </a:r>
          </a:p>
          <a:p>
            <a:pPr eaLnBrk="1" hangingPunct="1">
              <a:buClr>
                <a:schemeClr val="tx1"/>
              </a:buClr>
              <a:buFont typeface="Wingdings" panose="05000000000000000000" pitchFamily="2" charset="2"/>
              <a:buChar char="Ø"/>
            </a:pPr>
            <a:endParaRPr lang="zh-CN" altLang="en-US" dirty="0"/>
          </a:p>
          <a:p>
            <a:pPr eaLnBrk="1" hangingPunct="1">
              <a:buClr>
                <a:schemeClr val="tx1"/>
              </a:buClr>
              <a:buFont typeface="Wingdings" panose="05000000000000000000" pitchFamily="2" charset="2"/>
              <a:buChar char="Ø"/>
            </a:pPr>
            <a:r>
              <a:rPr lang="zh-CN" altLang="en-US" dirty="0"/>
              <a:t>特点：按位运算，无进借位</a:t>
            </a:r>
          </a:p>
          <a:p>
            <a:pPr eaLnBrk="1" hangingPunct="1">
              <a:buClr>
                <a:schemeClr val="tx1"/>
              </a:buClr>
              <a:buFont typeface="Wingdings" panose="05000000000000000000" pitchFamily="2" charset="2"/>
              <a:buChar char="Ø"/>
            </a:pPr>
            <a:endParaRPr lang="zh-CN" altLang="en-US" dirty="0"/>
          </a:p>
          <a:p>
            <a:pPr eaLnBrk="1" hangingPunct="1">
              <a:buClr>
                <a:schemeClr val="tx1"/>
              </a:buClr>
              <a:buFont typeface="Wingdings" panose="05000000000000000000" pitchFamily="2" charset="2"/>
              <a:buChar char="Ø"/>
            </a:pPr>
            <a:r>
              <a:rPr lang="zh-CN" altLang="en-US" dirty="0"/>
              <a:t>运算规则</a:t>
            </a:r>
          </a:p>
          <a:p>
            <a:pPr eaLnBrk="1" hangingPunct="1">
              <a:buFont typeface="Arial" panose="020B0604020202020204" pitchFamily="34" charset="0"/>
              <a:buNone/>
            </a:pPr>
            <a:r>
              <a:rPr lang="zh-CN" altLang="en-US" dirty="0">
                <a:solidFill>
                  <a:srgbClr val="FFFF00"/>
                </a:solidFill>
              </a:rPr>
              <a:t>	</a:t>
            </a:r>
            <a:r>
              <a:rPr lang="zh-CN" altLang="en-US" dirty="0"/>
              <a:t>	</a:t>
            </a:r>
            <a:r>
              <a:rPr lang="en-US" altLang="zh-CN" dirty="0"/>
              <a:t>…..</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sz="4400" dirty="0"/>
              <a:t>逻辑运算的运用</a:t>
            </a:r>
            <a:endParaRPr lang="zh-CN" altLang="en-US" dirty="0">
              <a:ea typeface="宋体" panose="02010600030101010101" pitchFamily="2" charset="-122"/>
            </a:endParaRPr>
          </a:p>
        </p:txBody>
      </p:sp>
      <p:sp>
        <p:nvSpPr>
          <p:cNvPr id="5" name="Rectangle 1027"/>
          <p:cNvSpPr>
            <a:spLocks noGrp="1" noChangeArrowheads="1"/>
          </p:cNvSpPr>
          <p:nvPr>
            <p:ph type="body" idx="1"/>
          </p:nvPr>
        </p:nvSpPr>
        <p:spPr>
          <a:xfrm>
            <a:off x="476993" y="1340768"/>
            <a:ext cx="9066213" cy="5904656"/>
          </a:xfrm>
        </p:spPr>
        <p:txBody>
          <a:bodyPr/>
          <a:lstStyle/>
          <a:p>
            <a:pPr eaLnBrk="1" hangingPunct="1">
              <a:buFont typeface="Arial" panose="020B0604020202020204" pitchFamily="34" charset="0"/>
              <a:buNone/>
            </a:pPr>
            <a:r>
              <a:rPr lang="zh-CN" altLang="en-US" sz="20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已知：</a:t>
            </a:r>
            <a:r>
              <a:rPr lang="zh-CN" altLang="en-US" sz="2800" dirty="0">
                <a:solidFill>
                  <a:srgbClr val="0000FF"/>
                </a:solidFill>
                <a:latin typeface="Times New Roman" panose="02020603050405020304" pitchFamily="18" charset="0"/>
                <a:cs typeface="Times New Roman" panose="02020603050405020304" pitchFamily="18" charset="0"/>
              </a:rPr>
              <a:t>数据</a:t>
            </a:r>
            <a:r>
              <a:rPr lang="en-US" altLang="zh-CN" sz="2800" dirty="0">
                <a:solidFill>
                  <a:srgbClr val="0000FF"/>
                </a:solidFill>
                <a:latin typeface="Times New Roman" panose="02020603050405020304" pitchFamily="18" charset="0"/>
                <a:cs typeface="Times New Roman" panose="02020603050405020304" pitchFamily="18" charset="0"/>
              </a:rPr>
              <a:t>D (D</a:t>
            </a:r>
            <a:r>
              <a:rPr lang="en-US" altLang="zh-CN" sz="2800" baseline="-20000" dirty="0">
                <a:solidFill>
                  <a:srgbClr val="0000FF"/>
                </a:solidFill>
                <a:latin typeface="Times New Roman" panose="02020603050405020304" pitchFamily="18" charset="0"/>
                <a:cs typeface="Times New Roman" panose="02020603050405020304" pitchFamily="18" charset="0"/>
              </a:rPr>
              <a:t>7</a:t>
            </a:r>
            <a:r>
              <a:rPr lang="en-US" altLang="zh-CN" sz="2800" dirty="0">
                <a:solidFill>
                  <a:srgbClr val="0000FF"/>
                </a:solidFill>
                <a:latin typeface="Times New Roman" panose="02020603050405020304" pitchFamily="18" charset="0"/>
                <a:cs typeface="Times New Roman" panose="02020603050405020304" pitchFamily="18" charset="0"/>
              </a:rPr>
              <a:t>D</a:t>
            </a:r>
            <a:r>
              <a:rPr lang="en-US" altLang="zh-CN" sz="2800" baseline="-20000" dirty="0">
                <a:solidFill>
                  <a:srgbClr val="0000FF"/>
                </a:solidFill>
                <a:latin typeface="Times New Roman" panose="02020603050405020304" pitchFamily="18" charset="0"/>
                <a:cs typeface="Times New Roman" panose="02020603050405020304" pitchFamily="18" charset="0"/>
              </a:rPr>
              <a:t>6</a:t>
            </a:r>
            <a:r>
              <a:rPr lang="en-US" altLang="zh-CN" sz="2800" dirty="0">
                <a:solidFill>
                  <a:srgbClr val="0000FF"/>
                </a:solidFill>
                <a:latin typeface="Times New Roman" panose="02020603050405020304" pitchFamily="18" charset="0"/>
                <a:cs typeface="Times New Roman" panose="02020603050405020304" pitchFamily="18" charset="0"/>
              </a:rPr>
              <a:t>……D</a:t>
            </a:r>
            <a:r>
              <a:rPr lang="en-US" altLang="zh-CN" sz="2800" baseline="-20000" dirty="0">
                <a:solidFill>
                  <a:srgbClr val="0000FF"/>
                </a:solidFill>
                <a:latin typeface="Times New Roman" panose="02020603050405020304" pitchFamily="18" charset="0"/>
                <a:cs typeface="Times New Roman" panose="02020603050405020304" pitchFamily="18" charset="0"/>
              </a:rPr>
              <a:t>0</a:t>
            </a:r>
            <a:r>
              <a:rPr lang="en-US" altLang="zh-CN" sz="2800" dirty="0">
                <a:solidFill>
                  <a:srgbClr val="0000FF"/>
                </a:solidFill>
                <a:latin typeface="Times New Roman" panose="02020603050405020304" pitchFamily="18" charset="0"/>
                <a:cs typeface="Times New Roman" panose="02020603050405020304" pitchFamily="18" charset="0"/>
              </a:rPr>
              <a:t>)</a:t>
            </a:r>
            <a:endParaRPr lang="zh-CN" altLang="en-US" sz="2800" baseline="-20000" dirty="0">
              <a:solidFill>
                <a:srgbClr val="0000FF"/>
              </a:solidFill>
              <a:latin typeface="Times New Roman" panose="02020603050405020304" pitchFamily="18" charset="0"/>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与</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字节操作——</a:t>
            </a:r>
            <a:r>
              <a:rPr lang="zh-CN" altLang="en-US" sz="2000" dirty="0">
                <a:solidFill>
                  <a:srgbClr val="C00000"/>
                </a:solidFill>
                <a:latin typeface="Times New Roman" panose="02020603050405020304" pitchFamily="18" charset="0"/>
                <a:cs typeface="Times New Roman" panose="02020603050405020304" pitchFamily="18" charset="0"/>
              </a:rPr>
              <a:t>数据清0： </a:t>
            </a:r>
            <a:r>
              <a:rPr lang="en-US" altLang="zh-CN" sz="2000" dirty="0">
                <a:solidFill>
                  <a:srgbClr val="C00000"/>
                </a:solidFill>
                <a:latin typeface="Times New Roman" panose="02020603050405020304" pitchFamily="18" charset="0"/>
                <a:cs typeface="Times New Roman" panose="02020603050405020304" pitchFamily="18" charset="0"/>
              </a:rPr>
              <a:t>D∧00H</a:t>
            </a:r>
          </a:p>
          <a:p>
            <a:pPr eaLnBrk="1" hangingPunct="1">
              <a:buFont typeface="Arial" panose="020B0604020202020204" pitchFamily="34" charset="0"/>
              <a:buNone/>
            </a:pPr>
            <a:r>
              <a:rPr lang="zh-CN" altLang="en-US" sz="2000" dirty="0">
                <a:latin typeface="Times New Roman" panose="02020603050405020304" pitchFamily="18" charset="0"/>
                <a:cs typeface="Times New Roman" panose="02020603050405020304" pitchFamily="18" charset="0"/>
              </a:rPr>
              <a:t>                          位操作——</a:t>
            </a:r>
            <a:r>
              <a:rPr lang="en-US" altLang="zh-CN" sz="2000" dirty="0">
                <a:solidFill>
                  <a:srgbClr val="C00000"/>
                </a:solidFill>
                <a:latin typeface="Times New Roman" panose="02020603050405020304" pitchFamily="18" charset="0"/>
                <a:cs typeface="Times New Roman" panose="02020603050405020304" pitchFamily="18" charset="0"/>
              </a:rPr>
              <a:t>D</a:t>
            </a:r>
            <a:r>
              <a:rPr lang="en-US" altLang="zh-CN" sz="2000" baseline="-20000" dirty="0">
                <a:solidFill>
                  <a:srgbClr val="C00000"/>
                </a:solidFill>
                <a:latin typeface="Times New Roman" panose="02020603050405020304" pitchFamily="18" charset="0"/>
                <a:cs typeface="Times New Roman" panose="02020603050405020304" pitchFamily="18" charset="0"/>
              </a:rPr>
              <a:t>5</a:t>
            </a:r>
            <a:r>
              <a:rPr lang="zh-CN" altLang="en-US" sz="2000" dirty="0">
                <a:solidFill>
                  <a:srgbClr val="C00000"/>
                </a:solidFill>
                <a:latin typeface="Times New Roman" panose="02020603050405020304" pitchFamily="18" charset="0"/>
                <a:cs typeface="Times New Roman" panose="02020603050405020304" pitchFamily="18" charset="0"/>
              </a:rPr>
              <a:t>位清0，其它位不变：</a:t>
            </a:r>
            <a:r>
              <a:rPr lang="en-US" altLang="zh-CN" sz="2000" dirty="0">
                <a:solidFill>
                  <a:srgbClr val="C00000"/>
                </a:solidFill>
                <a:latin typeface="Times New Roman" panose="02020603050405020304" pitchFamily="18" charset="0"/>
                <a:cs typeface="Times New Roman" panose="02020603050405020304" pitchFamily="18" charset="0"/>
              </a:rPr>
              <a:t>D∧11011111 B</a:t>
            </a:r>
          </a:p>
          <a:p>
            <a:pPr eaLnBrk="1" hangingPunct="1">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或</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字节操作——</a:t>
            </a:r>
            <a:r>
              <a:rPr lang="zh-CN" altLang="en-US" sz="2000" dirty="0">
                <a:solidFill>
                  <a:srgbClr val="C00000"/>
                </a:solidFill>
                <a:latin typeface="Times New Roman" panose="02020603050405020304" pitchFamily="18" charset="0"/>
                <a:cs typeface="Times New Roman" panose="02020603050405020304" pitchFamily="18" charset="0"/>
              </a:rPr>
              <a:t>数据置1： </a:t>
            </a:r>
            <a:r>
              <a:rPr lang="en-US" altLang="zh-CN" sz="2000" dirty="0">
                <a:solidFill>
                  <a:srgbClr val="C00000"/>
                </a:solidFill>
                <a:latin typeface="Times New Roman" panose="02020603050405020304" pitchFamily="18" charset="0"/>
                <a:cs typeface="Times New Roman" panose="02020603050405020304" pitchFamily="18" charset="0"/>
              </a:rPr>
              <a:t>D∨0FFH</a:t>
            </a:r>
          </a:p>
          <a:p>
            <a:pPr eaLnBrk="1" hangingPunct="1">
              <a:buFont typeface="Arial" panose="020B0604020202020204" pitchFamily="34" charset="0"/>
              <a:buNone/>
            </a:pPr>
            <a:r>
              <a:rPr lang="zh-CN" altLang="en-US" sz="2000" dirty="0">
                <a:latin typeface="Times New Roman" panose="02020603050405020304" pitchFamily="18" charset="0"/>
                <a:cs typeface="Times New Roman" panose="02020603050405020304" pitchFamily="18" charset="0"/>
              </a:rPr>
              <a:t>                         位操作——</a:t>
            </a:r>
            <a:r>
              <a:rPr lang="en-US" altLang="zh-CN" sz="2000" dirty="0">
                <a:solidFill>
                  <a:srgbClr val="C00000"/>
                </a:solidFill>
                <a:latin typeface="Times New Roman" panose="02020603050405020304" pitchFamily="18" charset="0"/>
                <a:cs typeface="Times New Roman" panose="02020603050405020304" pitchFamily="18" charset="0"/>
              </a:rPr>
              <a:t>D</a:t>
            </a:r>
            <a:r>
              <a:rPr lang="en-US" altLang="zh-CN" sz="2000" baseline="-20000" dirty="0">
                <a:solidFill>
                  <a:srgbClr val="C00000"/>
                </a:solidFill>
                <a:latin typeface="Times New Roman" panose="02020603050405020304" pitchFamily="18" charset="0"/>
                <a:cs typeface="Times New Roman" panose="02020603050405020304" pitchFamily="18" charset="0"/>
              </a:rPr>
              <a:t>5</a:t>
            </a:r>
            <a:r>
              <a:rPr lang="zh-CN" altLang="en-US" sz="2000" dirty="0">
                <a:solidFill>
                  <a:srgbClr val="C00000"/>
                </a:solidFill>
                <a:latin typeface="Times New Roman" panose="02020603050405020304" pitchFamily="18" charset="0"/>
                <a:cs typeface="Times New Roman" panose="02020603050405020304" pitchFamily="18" charset="0"/>
              </a:rPr>
              <a:t>位置1，其它位不变：</a:t>
            </a:r>
            <a:r>
              <a:rPr lang="en-US" altLang="zh-CN" sz="2000" dirty="0">
                <a:solidFill>
                  <a:srgbClr val="C00000"/>
                </a:solidFill>
                <a:latin typeface="Times New Roman" panose="02020603050405020304" pitchFamily="18" charset="0"/>
                <a:cs typeface="Times New Roman" panose="02020603050405020304" pitchFamily="18" charset="0"/>
              </a:rPr>
              <a:t>D∨00100000 B</a:t>
            </a:r>
          </a:p>
          <a:p>
            <a:pPr eaLnBrk="1" hangingPunct="1">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非</a:t>
            </a:r>
            <a:r>
              <a:rPr lang="en-US" altLang="zh-CN" sz="2000"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字节操作——</a:t>
            </a:r>
            <a:r>
              <a:rPr lang="zh-CN" altLang="en-US" sz="2000" dirty="0">
                <a:solidFill>
                  <a:srgbClr val="C00000"/>
                </a:solidFill>
                <a:latin typeface="Times New Roman" panose="02020603050405020304" pitchFamily="18" charset="0"/>
                <a:cs typeface="Times New Roman" panose="02020603050405020304" pitchFamily="18" charset="0"/>
              </a:rPr>
              <a:t>数据取反</a:t>
            </a:r>
            <a:r>
              <a:rPr lang="en-US" altLang="zh-CN" sz="2000" dirty="0">
                <a:solidFill>
                  <a:srgbClr val="C00000"/>
                </a:solidFill>
                <a:latin typeface="Times New Roman" panose="02020603050405020304" pitchFamily="18" charset="0"/>
                <a:cs typeface="Times New Roman" panose="02020603050405020304" pitchFamily="18" charset="0"/>
              </a:rPr>
              <a:t>： D</a:t>
            </a: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异或</a:t>
            </a:r>
            <a:r>
              <a:rPr lang="en-US" altLang="zh-CN" sz="2000" dirty="0">
                <a:latin typeface="Times New Roman" panose="02020603050405020304" pitchFamily="18" charset="0"/>
                <a:cs typeface="Times New Roman" panose="02020603050405020304" pitchFamily="18" charset="0"/>
              </a:rPr>
              <a:t>(⊕)</a:t>
            </a:r>
            <a:r>
              <a:rPr lang="zh-CN" altLang="en-US" sz="2000" dirty="0">
                <a:solidFill>
                  <a:schemeClr val="folHlink"/>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字节操作——</a:t>
            </a:r>
            <a:r>
              <a:rPr lang="zh-CN" altLang="en-US" sz="2000" dirty="0">
                <a:solidFill>
                  <a:srgbClr val="C00000"/>
                </a:solidFill>
                <a:latin typeface="Times New Roman" panose="02020603050405020304" pitchFamily="18" charset="0"/>
                <a:cs typeface="Times New Roman" panose="02020603050405020304" pitchFamily="18" charset="0"/>
              </a:rPr>
              <a:t>数据取反： </a:t>
            </a:r>
            <a:r>
              <a:rPr lang="en-US" altLang="zh-CN" sz="2000" dirty="0">
                <a:solidFill>
                  <a:srgbClr val="C00000"/>
                </a:solidFill>
                <a:latin typeface="Times New Roman" panose="02020603050405020304" pitchFamily="18" charset="0"/>
                <a:cs typeface="Times New Roman" panose="02020603050405020304" pitchFamily="18" charset="0"/>
              </a:rPr>
              <a:t>D⊕0FFH</a:t>
            </a:r>
          </a:p>
          <a:p>
            <a:pPr eaLnBrk="1" hangingPunct="1">
              <a:buFont typeface="Arial" panose="020B0604020202020204" pitchFamily="34" charset="0"/>
              <a:buNone/>
            </a:pPr>
            <a:r>
              <a:rPr lang="zh-CN" altLang="en-US" sz="2000" dirty="0">
                <a:latin typeface="Times New Roman" panose="02020603050405020304" pitchFamily="18" charset="0"/>
                <a:cs typeface="Times New Roman" panose="02020603050405020304" pitchFamily="18" charset="0"/>
              </a:rPr>
              <a:t>                         位操作——</a:t>
            </a:r>
            <a:r>
              <a:rPr lang="en-US" altLang="zh-CN" sz="2000" dirty="0">
                <a:solidFill>
                  <a:srgbClr val="C00000"/>
                </a:solidFill>
                <a:latin typeface="Times New Roman" panose="02020603050405020304" pitchFamily="18" charset="0"/>
                <a:cs typeface="Times New Roman" panose="02020603050405020304" pitchFamily="18" charset="0"/>
              </a:rPr>
              <a:t>D</a:t>
            </a:r>
            <a:r>
              <a:rPr lang="en-US" altLang="zh-CN" sz="2000" baseline="-20000" dirty="0">
                <a:solidFill>
                  <a:srgbClr val="C00000"/>
                </a:solidFill>
                <a:latin typeface="Times New Roman" panose="02020603050405020304" pitchFamily="18" charset="0"/>
                <a:cs typeface="Times New Roman" panose="02020603050405020304" pitchFamily="18" charset="0"/>
              </a:rPr>
              <a:t>5</a:t>
            </a:r>
            <a:r>
              <a:rPr lang="zh-CN" altLang="en-US" sz="2000" dirty="0">
                <a:solidFill>
                  <a:srgbClr val="C00000"/>
                </a:solidFill>
                <a:latin typeface="Times New Roman" panose="02020603050405020304" pitchFamily="18" charset="0"/>
                <a:cs typeface="Times New Roman" panose="02020603050405020304" pitchFamily="18" charset="0"/>
              </a:rPr>
              <a:t>位取反，其它位不变：</a:t>
            </a:r>
            <a:r>
              <a:rPr lang="en-US" altLang="zh-CN" sz="2000" dirty="0">
                <a:solidFill>
                  <a:srgbClr val="C00000"/>
                </a:solidFill>
                <a:latin typeface="Times New Roman" panose="02020603050405020304" pitchFamily="18" charset="0"/>
                <a:cs typeface="Times New Roman" panose="02020603050405020304" pitchFamily="18" charset="0"/>
              </a:rPr>
              <a:t>D⊕00100000B</a:t>
            </a:r>
          </a:p>
        </p:txBody>
      </p:sp>
      <p:sp>
        <p:nvSpPr>
          <p:cNvPr id="4" name="Line 1028"/>
          <p:cNvSpPr>
            <a:spLocks noChangeShapeType="1"/>
          </p:cNvSpPr>
          <p:nvPr/>
        </p:nvSpPr>
        <p:spPr bwMode="auto">
          <a:xfrm>
            <a:off x="4736976" y="4365104"/>
            <a:ext cx="228600" cy="0"/>
          </a:xfrm>
          <a:prstGeom prst="line">
            <a:avLst/>
          </a:prstGeom>
          <a:noFill/>
          <a:ln w="28575" algn="ctr">
            <a:solidFill>
              <a:srgbClr val="800080"/>
            </a:solidFill>
            <a:rou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2</a:t>
            </a:r>
            <a:r>
              <a:rPr lang="zh-CN" altLang="en-US" dirty="0">
                <a:latin typeface="黑体" panose="02010609060101010101" pitchFamily="2" charset="-122"/>
                <a:ea typeface="黑体" panose="02010609060101010101" pitchFamily="2" charset="-122"/>
              </a:rPr>
              <a:t>、有符号数的运算</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lnSpc>
                <a:spcPct val="140000"/>
              </a:lnSpc>
              <a:buClr>
                <a:schemeClr val="hlink"/>
              </a:buClr>
              <a:buFont typeface="Arial" panose="020B0604020202020204" pitchFamily="34" charset="0"/>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dirty="0">
                <a:latin typeface="Times New Roman" panose="02020603050405020304" pitchFamily="18" charset="0"/>
                <a:ea typeface="黑体" panose="02010609060101010101" pitchFamily="2" charset="-122"/>
                <a:cs typeface="Times New Roman" panose="02020603050405020304" pitchFamily="18" charset="0"/>
              </a:rPr>
              <a:t>）计算机中有符号数的表示：</a:t>
            </a:r>
          </a:p>
          <a:p>
            <a:pPr lvl="1" eaLnBrk="1" hangingPunct="1">
              <a:lnSpc>
                <a:spcPct val="140000"/>
              </a:lnSpc>
              <a:buClr>
                <a:schemeClr val="tx1"/>
              </a:buClr>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把二进制数的</a:t>
            </a:r>
            <a:r>
              <a:rPr lang="zh-CN" altLang="en-US"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最高位</a:t>
            </a:r>
            <a:r>
              <a:rPr lang="zh-CN" altLang="en-US" dirty="0">
                <a:latin typeface="Times New Roman" panose="02020603050405020304" pitchFamily="18" charset="0"/>
                <a:ea typeface="黑体" panose="02010609060101010101" pitchFamily="2" charset="-122"/>
                <a:cs typeface="Times New Roman" panose="02020603050405020304" pitchFamily="18" charset="0"/>
              </a:rPr>
              <a:t>定义为符号位，其余为</a:t>
            </a:r>
            <a:r>
              <a:rPr lang="zh-CN" altLang="en-US"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数值位</a:t>
            </a:r>
          </a:p>
          <a:p>
            <a:pPr lvl="2" eaLnBrk="1" hangingPunct="1"/>
            <a:r>
              <a:rPr lang="zh-CN" altLang="en-US" sz="3200" b="1"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b="1" dirty="0">
                <a:latin typeface="Times New Roman" panose="02020603050405020304" pitchFamily="18" charset="0"/>
                <a:ea typeface="黑体" panose="02010609060101010101" pitchFamily="2" charset="-122"/>
                <a:cs typeface="Times New Roman" panose="02020603050405020304" pitchFamily="18" charset="0"/>
              </a:rPr>
              <a:t>符号位为 </a:t>
            </a:r>
            <a:r>
              <a:rPr lang="en-US" altLang="zh-CN" b="1" i="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0</a:t>
            </a:r>
            <a:r>
              <a:rPr lang="en-US" altLang="zh-CN" b="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b="1" dirty="0">
                <a:latin typeface="Times New Roman" panose="02020603050405020304" pitchFamily="18" charset="0"/>
                <a:ea typeface="黑体" panose="02010609060101010101" pitchFamily="2" charset="-122"/>
                <a:cs typeface="Times New Roman" panose="02020603050405020304" pitchFamily="18" charset="0"/>
              </a:rPr>
              <a:t>表示</a:t>
            </a:r>
            <a:r>
              <a:rPr lang="zh-CN" altLang="en-US" b="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正数</a:t>
            </a:r>
            <a:r>
              <a:rPr lang="zh-CN" altLang="en-US" b="1" dirty="0">
                <a:latin typeface="Times New Roman" panose="02020603050405020304" pitchFamily="18" charset="0"/>
                <a:ea typeface="黑体" panose="02010609060101010101" pitchFamily="2" charset="-122"/>
                <a:cs typeface="Times New Roman" panose="02020603050405020304" pitchFamily="18" charset="0"/>
              </a:rPr>
              <a:t>，符号位为</a:t>
            </a:r>
            <a:r>
              <a:rPr lang="zh-CN" altLang="en-US" b="1" dirty="0">
                <a:solidFill>
                  <a:schemeClr val="hlink"/>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b="1" i="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1</a:t>
            </a:r>
            <a:r>
              <a:rPr lang="en-US" altLang="zh-CN" b="1" dirty="0">
                <a:solidFill>
                  <a:srgbClr val="FFFF66"/>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b="1" dirty="0">
                <a:latin typeface="Times New Roman" panose="02020603050405020304" pitchFamily="18" charset="0"/>
                <a:ea typeface="黑体" panose="02010609060101010101" pitchFamily="2" charset="-122"/>
                <a:cs typeface="Times New Roman" panose="02020603050405020304" pitchFamily="18" charset="0"/>
              </a:rPr>
              <a:t>表示</a:t>
            </a:r>
            <a:r>
              <a:rPr lang="zh-CN" altLang="en-US" b="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负数</a:t>
            </a:r>
          </a:p>
          <a:p>
            <a:pPr lvl="1" eaLnBrk="1" hangingPunct="1">
              <a:lnSpc>
                <a:spcPct val="140000"/>
              </a:lnSpc>
              <a:buClr>
                <a:schemeClr val="tx1"/>
              </a:buClr>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连同符号位一起数值化了的数，称为</a:t>
            </a: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机器数</a:t>
            </a:r>
          </a:p>
          <a:p>
            <a:pPr lvl="1" eaLnBrk="1" hangingPunct="1">
              <a:lnSpc>
                <a:spcPct val="140000"/>
              </a:lnSpc>
              <a:buClr>
                <a:schemeClr val="tx1"/>
              </a:buClr>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机器数所表示的真实的数值，称为</a:t>
            </a: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真值</a:t>
            </a:r>
          </a:p>
          <a:p>
            <a:pPr eaLnBrk="1" hangingPunct="1">
              <a:lnSpc>
                <a:spcPct val="140000"/>
              </a:lnSpc>
              <a:buFont typeface="Arial" panose="020B0604020202020204" pitchFamily="34" charset="0"/>
              <a:buNone/>
            </a:pPr>
            <a:r>
              <a:rPr lang="zh-CN" altLang="en-US" sz="2800" b="1" i="1" dirty="0">
                <a:solidFill>
                  <a:schemeClr val="folHlink"/>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b="1"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（在以下讲述中，均以８位二进制数为例）</a:t>
            </a:r>
            <a:endParaRPr lang="en-US" altLang="zh-CN" sz="2800" b="1" dirty="0">
              <a:solidFill>
                <a:srgbClr val="339933"/>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a:t>
            </a:r>
            <a:r>
              <a:rPr lang="zh-CN" altLang="en-US" dirty="0">
                <a:ea typeface="宋体" panose="02010600030101010101" pitchFamily="2" charset="-122"/>
              </a:rPr>
              <a:t>例</a:t>
            </a:r>
            <a:r>
              <a:rPr lang="en-US" altLang="zh-CN" dirty="0">
                <a:ea typeface="宋体" panose="02010600030101010101" pitchFamily="2" charset="-122"/>
              </a:rPr>
              <a:t>]</a:t>
            </a:r>
            <a:r>
              <a:rPr lang="zh-CN" altLang="en-US" dirty="0">
                <a:ea typeface="宋体" panose="02010600030101010101" pitchFamily="2" charset="-122"/>
              </a:rPr>
              <a:t>：</a:t>
            </a:r>
          </a:p>
        </p:txBody>
      </p:sp>
      <p:sp>
        <p:nvSpPr>
          <p:cNvPr id="2" name="Rectangle 3"/>
          <p:cNvSpPr txBox="1">
            <a:spLocks noChangeArrowheads="1"/>
          </p:cNvSpPr>
          <p:nvPr/>
        </p:nvSpPr>
        <p:spPr bwMode="auto">
          <a:xfrm>
            <a:off x="1066800" y="1916832"/>
            <a:ext cx="7772400"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a:lnSpc>
                <a:spcPct val="90000"/>
              </a:lnSpc>
              <a:buFont typeface="Arial" panose="020B0604020202020204" pitchFamily="34" charset="0"/>
              <a:buNone/>
            </a:pPr>
            <a:r>
              <a:rPr lang="zh-CN" altLang="en-US" kern="0" dirty="0">
                <a:solidFill>
                  <a:srgbClr val="FFFF00"/>
                </a:solidFill>
              </a:rPr>
              <a:t>   </a:t>
            </a:r>
          </a:p>
          <a:p>
            <a:pPr>
              <a:lnSpc>
                <a:spcPct val="90000"/>
              </a:lnSpc>
              <a:buFont typeface="Arial" panose="020B0604020202020204" pitchFamily="34" charset="0"/>
              <a:buNone/>
            </a:pPr>
            <a:endParaRPr lang="zh-CN" altLang="en-US" kern="0" dirty="0">
              <a:solidFill>
                <a:srgbClr val="FFFF00"/>
              </a:solidFill>
            </a:endParaRPr>
          </a:p>
          <a:p>
            <a:pPr>
              <a:lnSpc>
                <a:spcPct val="90000"/>
              </a:lnSpc>
              <a:buFont typeface="Arial" panose="020B0604020202020204" pitchFamily="34" charset="0"/>
              <a:buNone/>
            </a:pPr>
            <a:r>
              <a:rPr lang="zh-CN" altLang="en-US" kern="0" dirty="0">
                <a:solidFill>
                  <a:srgbClr val="FFFF00"/>
                </a:solidFill>
              </a:rPr>
              <a:t>   </a:t>
            </a:r>
            <a:r>
              <a:rPr lang="zh-CN" altLang="en-US" kern="0" dirty="0"/>
              <a:t>+52 = +0110100 </a:t>
            </a:r>
            <a:r>
              <a:rPr lang="en-US" altLang="zh-CN" kern="0" dirty="0"/>
              <a:t>B = </a:t>
            </a:r>
            <a:r>
              <a:rPr lang="en-US" altLang="zh-CN" u="sng" kern="0" dirty="0"/>
              <a:t>0</a:t>
            </a:r>
            <a:r>
              <a:rPr lang="en-US" altLang="zh-CN" kern="0" dirty="0"/>
              <a:t>  </a:t>
            </a:r>
            <a:r>
              <a:rPr lang="en-US" altLang="zh-CN" u="sng" kern="0" dirty="0"/>
              <a:t>0110100</a:t>
            </a:r>
            <a:r>
              <a:rPr lang="en-US" altLang="zh-CN" kern="0" dirty="0"/>
              <a:t> B</a:t>
            </a:r>
          </a:p>
          <a:p>
            <a:pPr>
              <a:lnSpc>
                <a:spcPct val="90000"/>
              </a:lnSpc>
              <a:buFont typeface="Arial" panose="020B0604020202020204" pitchFamily="34" charset="0"/>
              <a:buNone/>
            </a:pPr>
            <a:r>
              <a:rPr lang="zh-CN" altLang="en-US" kern="0" dirty="0"/>
              <a:t>                               </a:t>
            </a:r>
          </a:p>
          <a:p>
            <a:pPr>
              <a:lnSpc>
                <a:spcPct val="90000"/>
              </a:lnSpc>
              <a:buFont typeface="Arial" panose="020B0604020202020204" pitchFamily="34" charset="0"/>
              <a:buNone/>
            </a:pPr>
            <a:r>
              <a:rPr lang="zh-CN" altLang="en-US" kern="0" dirty="0"/>
              <a:t>                             </a:t>
            </a:r>
            <a:r>
              <a:rPr lang="zh-CN" altLang="en-US" kern="0" dirty="0">
                <a:solidFill>
                  <a:srgbClr val="0000FF"/>
                </a:solidFill>
              </a:rPr>
              <a:t>符号位</a:t>
            </a:r>
            <a:r>
              <a:rPr lang="zh-CN" altLang="en-US" kern="0" dirty="0"/>
              <a:t>　</a:t>
            </a:r>
            <a:r>
              <a:rPr lang="zh-CN" altLang="en-US" kern="0" dirty="0">
                <a:solidFill>
                  <a:srgbClr val="C00000"/>
                </a:solidFill>
              </a:rPr>
              <a:t>数值位</a:t>
            </a:r>
          </a:p>
          <a:p>
            <a:pPr>
              <a:lnSpc>
                <a:spcPct val="90000"/>
              </a:lnSpc>
              <a:buFont typeface="Arial" panose="020B0604020202020204" pitchFamily="34" charset="0"/>
              <a:buNone/>
            </a:pPr>
            <a:r>
              <a:rPr lang="zh-CN" altLang="en-US" kern="0" dirty="0"/>
              <a:t>     </a:t>
            </a:r>
          </a:p>
          <a:p>
            <a:pPr>
              <a:lnSpc>
                <a:spcPct val="90000"/>
              </a:lnSpc>
              <a:buFont typeface="Arial" panose="020B0604020202020204" pitchFamily="34" charset="0"/>
              <a:buNone/>
            </a:pPr>
            <a:r>
              <a:rPr lang="zh-CN" altLang="en-US" kern="0" dirty="0"/>
              <a:t>    -52 = -0110100 </a:t>
            </a:r>
            <a:r>
              <a:rPr lang="en-US" altLang="zh-CN" kern="0" dirty="0"/>
              <a:t>B = </a:t>
            </a:r>
            <a:r>
              <a:rPr lang="en-US" altLang="zh-CN" u="sng" kern="0" dirty="0"/>
              <a:t>1</a:t>
            </a:r>
            <a:r>
              <a:rPr lang="en-US" altLang="zh-CN" kern="0" dirty="0"/>
              <a:t>   </a:t>
            </a:r>
            <a:r>
              <a:rPr lang="en-US" altLang="zh-CN" u="sng" kern="0" dirty="0"/>
              <a:t>0110100</a:t>
            </a:r>
            <a:r>
              <a:rPr lang="en-US" altLang="zh-CN" kern="0" dirty="0"/>
              <a:t> B</a:t>
            </a:r>
          </a:p>
          <a:p>
            <a:pPr>
              <a:lnSpc>
                <a:spcPct val="90000"/>
              </a:lnSpc>
              <a:buFont typeface="Arial" panose="020B0604020202020204" pitchFamily="34" charset="0"/>
              <a:buNone/>
            </a:pPr>
            <a:r>
              <a:rPr lang="zh-CN" altLang="en-US" kern="0" dirty="0"/>
              <a:t>                            </a:t>
            </a:r>
          </a:p>
        </p:txBody>
      </p:sp>
      <p:sp>
        <p:nvSpPr>
          <p:cNvPr id="3" name="Line 5"/>
          <p:cNvSpPr>
            <a:spLocks noChangeShapeType="1"/>
          </p:cNvSpPr>
          <p:nvPr/>
        </p:nvSpPr>
        <p:spPr bwMode="auto">
          <a:xfrm flipV="1">
            <a:off x="5332759" y="3429000"/>
            <a:ext cx="123825" cy="576263"/>
          </a:xfrm>
          <a:prstGeom prst="line">
            <a:avLst/>
          </a:prstGeom>
          <a:noFill/>
          <a:ln w="22225" algn="ctr">
            <a:solidFill>
              <a:srgbClr val="80008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7"/>
          <p:cNvSpPr>
            <a:spLocks noChangeShapeType="1"/>
          </p:cNvSpPr>
          <p:nvPr/>
        </p:nvSpPr>
        <p:spPr bwMode="auto">
          <a:xfrm flipH="1" flipV="1">
            <a:off x="6599584" y="3429000"/>
            <a:ext cx="144463" cy="504825"/>
          </a:xfrm>
          <a:prstGeom prst="line">
            <a:avLst/>
          </a:prstGeom>
          <a:noFill/>
          <a:ln w="22225" algn="ctr">
            <a:solidFill>
              <a:srgbClr val="80008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AutoShape 9"/>
          <p:cNvSpPr>
            <a:spLocks noChangeArrowheads="1"/>
          </p:cNvSpPr>
          <p:nvPr/>
        </p:nvSpPr>
        <p:spPr bwMode="auto">
          <a:xfrm rot="5400000">
            <a:off x="6320978" y="1772444"/>
            <a:ext cx="215900" cy="1944688"/>
          </a:xfrm>
          <a:prstGeom prst="leftBrace">
            <a:avLst>
              <a:gd name="adj1" fmla="val 75061"/>
              <a:gd name="adj2" fmla="val 50000"/>
            </a:avLst>
          </a:prstGeom>
          <a:noFill/>
          <a:ln w="9525" algn="ctr">
            <a:solidFill>
              <a:srgbClr val="800080"/>
            </a:solidFill>
            <a:rou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7" name="AutoShape 10"/>
          <p:cNvSpPr>
            <a:spLocks noChangeArrowheads="1"/>
          </p:cNvSpPr>
          <p:nvPr/>
        </p:nvSpPr>
        <p:spPr bwMode="auto">
          <a:xfrm rot="5400000">
            <a:off x="3505547" y="1844675"/>
            <a:ext cx="215900" cy="1800225"/>
          </a:xfrm>
          <a:prstGeom prst="leftBrace">
            <a:avLst>
              <a:gd name="adj1" fmla="val 69485"/>
              <a:gd name="adj2" fmla="val 50000"/>
            </a:avLst>
          </a:prstGeom>
          <a:noFill/>
          <a:ln w="9525" algn="ctr">
            <a:solidFill>
              <a:srgbClr val="800080"/>
            </a:solidFill>
            <a:rou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8" name="Text Box 11"/>
          <p:cNvSpPr>
            <a:spLocks noChangeArrowheads="1"/>
          </p:cNvSpPr>
          <p:nvPr/>
        </p:nvSpPr>
        <p:spPr bwMode="auto">
          <a:xfrm>
            <a:off x="2930872" y="2003425"/>
            <a:ext cx="1306512" cy="536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accent1"/>
              </a:buClr>
              <a:buSzPct val="80000"/>
              <a:buFont typeface="Wingdings" panose="05000000000000000000" pitchFamily="2" charset="2"/>
              <a:buNone/>
            </a:pPr>
            <a:r>
              <a:rPr kumimoji="1" lang="zh-CN" altLang="en-US" b="1" dirty="0">
                <a:solidFill>
                  <a:schemeClr val="folHlink"/>
                </a:solidFill>
                <a:latin typeface="Arial" panose="020B0604020202020204" pitchFamily="34" charset="0"/>
              </a:rPr>
              <a:t>  </a:t>
            </a:r>
            <a:r>
              <a:rPr kumimoji="1" lang="zh-CN" altLang="en-US" b="1" dirty="0">
                <a:solidFill>
                  <a:srgbClr val="339933"/>
                </a:solidFill>
                <a:latin typeface="黑体" panose="02010609060101010101" pitchFamily="2" charset="-122"/>
                <a:ea typeface="黑体" panose="02010609060101010101" pitchFamily="2" charset="-122"/>
              </a:rPr>
              <a:t>真值</a:t>
            </a:r>
          </a:p>
        </p:txBody>
      </p:sp>
      <p:sp>
        <p:nvSpPr>
          <p:cNvPr id="9" name="Text Box 12"/>
          <p:cNvSpPr>
            <a:spLocks noChangeArrowheads="1"/>
          </p:cNvSpPr>
          <p:nvPr/>
        </p:nvSpPr>
        <p:spPr bwMode="auto">
          <a:xfrm>
            <a:off x="5761384" y="2003425"/>
            <a:ext cx="1438275" cy="536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accent1"/>
              </a:buClr>
              <a:buSzPct val="80000"/>
              <a:buFont typeface="Wingdings" panose="05000000000000000000" pitchFamily="2" charset="2"/>
              <a:buNone/>
            </a:pPr>
            <a:r>
              <a:rPr kumimoji="1" lang="zh-CN" altLang="en-US" b="1" dirty="0">
                <a:solidFill>
                  <a:srgbClr val="339933"/>
                </a:solidFill>
                <a:latin typeface="黑体" panose="02010609060101010101" pitchFamily="2" charset="-122"/>
                <a:ea typeface="黑体" panose="02010609060101010101" pitchFamily="2" charset="-122"/>
              </a:rPr>
              <a:t>机器数</a:t>
            </a: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有符号数的机器表示</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r>
              <a:rPr lang="zh-CN" altLang="en-US" sz="2800" dirty="0">
                <a:latin typeface="宋体" panose="02010600030101010101" pitchFamily="2" charset="-122"/>
              </a:rPr>
              <a:t>对于有符号数，机器数常用的表示方法有</a:t>
            </a:r>
            <a:r>
              <a:rPr lang="zh-CN" altLang="en-US" sz="2800" dirty="0">
                <a:solidFill>
                  <a:srgbClr val="C00000"/>
                </a:solidFill>
                <a:latin typeface="宋体" panose="02010600030101010101" pitchFamily="2" charset="-122"/>
              </a:rPr>
              <a:t>原码</a:t>
            </a:r>
            <a:r>
              <a:rPr lang="zh-CN" altLang="en-US" sz="2800" dirty="0">
                <a:latin typeface="宋体" panose="02010600030101010101" pitchFamily="2" charset="-122"/>
              </a:rPr>
              <a:t>、</a:t>
            </a:r>
            <a:r>
              <a:rPr lang="zh-CN" altLang="en-US" sz="2800" dirty="0">
                <a:solidFill>
                  <a:srgbClr val="C00000"/>
                </a:solidFill>
                <a:latin typeface="宋体" panose="02010600030101010101" pitchFamily="2" charset="-122"/>
              </a:rPr>
              <a:t>反码</a:t>
            </a:r>
            <a:r>
              <a:rPr lang="zh-CN" altLang="en-US" sz="2800" dirty="0">
                <a:latin typeface="宋体" panose="02010600030101010101" pitchFamily="2" charset="-122"/>
              </a:rPr>
              <a:t>和</a:t>
            </a:r>
            <a:r>
              <a:rPr lang="zh-CN" altLang="en-US" sz="2800" dirty="0">
                <a:solidFill>
                  <a:srgbClr val="C00000"/>
                </a:solidFill>
                <a:latin typeface="宋体" panose="02010600030101010101" pitchFamily="2" charset="-122"/>
              </a:rPr>
              <a:t>补码</a:t>
            </a:r>
            <a:r>
              <a:rPr lang="zh-CN" altLang="en-US" sz="2800" dirty="0">
                <a:latin typeface="宋体" panose="02010600030101010101" pitchFamily="2" charset="-122"/>
              </a:rPr>
              <a:t>三种。</a:t>
            </a:r>
          </a:p>
          <a:p>
            <a:pPr eaLnBrk="1" hangingPunct="1">
              <a:buFont typeface="Arial" panose="020B0604020202020204" pitchFamily="34" charset="0"/>
              <a:buNone/>
            </a:pPr>
            <a:r>
              <a:rPr lang="zh-CN" altLang="en-US" sz="2800" dirty="0">
                <a:latin typeface="宋体" panose="02010600030101010101" pitchFamily="2" charset="-122"/>
              </a:rPr>
              <a:t>     数</a:t>
            </a:r>
            <a:r>
              <a:rPr lang="en-US" altLang="zh-CN" sz="2800" dirty="0"/>
              <a:t>X（</a:t>
            </a:r>
            <a:r>
              <a:rPr lang="zh-CN" altLang="en-US" sz="2800" dirty="0"/>
              <a:t>真值）</a:t>
            </a:r>
            <a:r>
              <a:rPr lang="zh-CN" altLang="en-US" sz="2800" dirty="0">
                <a:latin typeface="宋体" panose="02010600030101010101" pitchFamily="2" charset="-122"/>
              </a:rPr>
              <a:t>的原码记作</a:t>
            </a:r>
            <a:r>
              <a:rPr lang="en-US" altLang="zh-CN" sz="2800" dirty="0">
                <a:solidFill>
                  <a:srgbClr val="0000FF"/>
                </a:solidFill>
                <a:latin typeface="宋体" panose="02010600030101010101" pitchFamily="2" charset="-122"/>
              </a:rPr>
              <a:t>[</a:t>
            </a:r>
            <a:r>
              <a:rPr lang="en-US" altLang="zh-CN" sz="2800" dirty="0">
                <a:solidFill>
                  <a:srgbClr val="0000FF"/>
                </a:solidFill>
              </a:rPr>
              <a:t>X</a:t>
            </a:r>
            <a:r>
              <a:rPr lang="en-US" altLang="zh-CN" sz="2800" dirty="0">
                <a:solidFill>
                  <a:srgbClr val="0000FF"/>
                </a:solidFill>
                <a:latin typeface="宋体" panose="02010600030101010101" pitchFamily="2" charset="-122"/>
              </a:rPr>
              <a:t>]</a:t>
            </a:r>
            <a:r>
              <a:rPr lang="zh-CN" altLang="en-US" sz="2800" baseline="-20000" dirty="0">
                <a:solidFill>
                  <a:srgbClr val="0000FF"/>
                </a:solidFill>
                <a:latin typeface="宋体" panose="02010600030101010101" pitchFamily="2" charset="-122"/>
              </a:rPr>
              <a:t>原</a:t>
            </a:r>
          </a:p>
          <a:p>
            <a:pPr eaLnBrk="1" hangingPunct="1">
              <a:buFont typeface="Arial" panose="020B0604020202020204" pitchFamily="34" charset="0"/>
              <a:buNone/>
            </a:pPr>
            <a:r>
              <a:rPr lang="zh-CN" altLang="en-US" sz="2800" dirty="0">
                <a:latin typeface="宋体" panose="02010600030101010101" pitchFamily="2" charset="-122"/>
              </a:rPr>
              <a:t>                  反码记作</a:t>
            </a:r>
            <a:r>
              <a:rPr lang="en-US" altLang="zh-CN" sz="2800" dirty="0">
                <a:solidFill>
                  <a:srgbClr val="0000FF"/>
                </a:solidFill>
                <a:latin typeface="宋体" panose="02010600030101010101" pitchFamily="2" charset="-122"/>
              </a:rPr>
              <a:t>[</a:t>
            </a:r>
            <a:r>
              <a:rPr lang="en-US" altLang="zh-CN" sz="2800" dirty="0">
                <a:solidFill>
                  <a:srgbClr val="0000FF"/>
                </a:solidFill>
              </a:rPr>
              <a:t>X</a:t>
            </a:r>
            <a:r>
              <a:rPr lang="en-US" altLang="zh-CN" sz="2800" dirty="0">
                <a:solidFill>
                  <a:srgbClr val="0000FF"/>
                </a:solidFill>
                <a:latin typeface="宋体" panose="02010600030101010101" pitchFamily="2" charset="-122"/>
              </a:rPr>
              <a:t>]</a:t>
            </a:r>
            <a:r>
              <a:rPr lang="zh-CN" altLang="en-US" sz="2800" baseline="-18000" dirty="0">
                <a:solidFill>
                  <a:srgbClr val="0000FF"/>
                </a:solidFill>
                <a:latin typeface="宋体" panose="02010600030101010101" pitchFamily="2" charset="-122"/>
              </a:rPr>
              <a:t>反</a:t>
            </a:r>
          </a:p>
          <a:p>
            <a:pPr eaLnBrk="1" hangingPunct="1">
              <a:buFont typeface="Arial" panose="020B0604020202020204" pitchFamily="34" charset="0"/>
              <a:buNone/>
            </a:pPr>
            <a:r>
              <a:rPr lang="zh-CN" altLang="en-US" sz="2800" dirty="0">
                <a:latin typeface="宋体" panose="02010600030101010101" pitchFamily="2" charset="-122"/>
              </a:rPr>
              <a:t>                  补码记作</a:t>
            </a:r>
            <a:r>
              <a:rPr lang="en-US" altLang="zh-CN" sz="2800" dirty="0">
                <a:solidFill>
                  <a:srgbClr val="0000FF"/>
                </a:solidFill>
                <a:latin typeface="宋体" panose="02010600030101010101" pitchFamily="2" charset="-122"/>
              </a:rPr>
              <a:t>[</a:t>
            </a:r>
            <a:r>
              <a:rPr lang="en-US" altLang="zh-CN" sz="2800" dirty="0">
                <a:solidFill>
                  <a:srgbClr val="0000FF"/>
                </a:solidFill>
              </a:rPr>
              <a:t>X</a:t>
            </a:r>
            <a:r>
              <a:rPr lang="en-US" altLang="zh-CN" sz="2800" dirty="0">
                <a:solidFill>
                  <a:srgbClr val="0000FF"/>
                </a:solidFill>
                <a:latin typeface="宋体" panose="02010600030101010101" pitchFamily="2" charset="-122"/>
              </a:rPr>
              <a:t>]</a:t>
            </a:r>
            <a:r>
              <a:rPr lang="zh-CN" altLang="en-US" sz="2800" baseline="-20000" dirty="0">
                <a:solidFill>
                  <a:srgbClr val="0000FF"/>
                </a:solidFill>
                <a:latin typeface="宋体" panose="02010600030101010101" pitchFamily="2" charset="-122"/>
              </a:rPr>
              <a:t>补</a:t>
            </a:r>
          </a:p>
          <a:p>
            <a:pPr eaLnBrk="1" hangingPunct="1">
              <a:buFont typeface="Arial" panose="020B0604020202020204" pitchFamily="34" charset="0"/>
              <a:buNone/>
            </a:pPr>
            <a:endParaRPr lang="zh-CN" altLang="en-US" sz="2800" dirty="0">
              <a:latin typeface="宋体" panose="02010600030101010101" pitchFamily="2" charset="-122"/>
            </a:endParaRPr>
          </a:p>
          <a:p>
            <a:pPr eaLnBrk="1" hangingPunct="1">
              <a:buFont typeface="Arial" panose="020B0604020202020204" pitchFamily="34" charset="0"/>
              <a:buNone/>
            </a:pPr>
            <a:r>
              <a:rPr lang="zh-CN" altLang="en-US" sz="2800" dirty="0">
                <a:solidFill>
                  <a:schemeClr val="folHlink"/>
                </a:solidFill>
                <a:latin typeface="宋体" panose="02010600030101010101" pitchFamily="2" charset="-122"/>
              </a:rPr>
              <a:t>　</a:t>
            </a:r>
            <a:r>
              <a:rPr lang="zh-CN" altLang="en-US" sz="2800" dirty="0">
                <a:solidFill>
                  <a:srgbClr val="7030A0"/>
                </a:solidFill>
                <a:latin typeface="宋体" panose="02010600030101010101" pitchFamily="2" charset="-122"/>
              </a:rPr>
              <a:t>注意：对于正数，三种表示法均相同，它们的差别仅在于对负数的表示</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原码</a:t>
            </a:r>
            <a:r>
              <a:rPr lang="en-US" altLang="zh-CN" b="1" dirty="0">
                <a:latin typeface="宋体" panose="02010600030101010101" pitchFamily="2" charset="-122"/>
              </a:rPr>
              <a:t>[</a:t>
            </a:r>
            <a:r>
              <a:rPr lang="en-US" altLang="zh-CN" dirty="0"/>
              <a:t>X</a:t>
            </a:r>
            <a:r>
              <a:rPr lang="en-US" altLang="zh-CN" b="1" dirty="0">
                <a:latin typeface="宋体" panose="02010600030101010101" pitchFamily="2" charset="-122"/>
              </a:rPr>
              <a:t>]</a:t>
            </a:r>
            <a:r>
              <a:rPr lang="zh-CN" altLang="en-US" b="1" baseline="-25000" dirty="0">
                <a:latin typeface="宋体" panose="02010600030101010101" pitchFamily="2" charset="-122"/>
              </a:rPr>
              <a:t>原</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r>
              <a:rPr lang="zh-CN" altLang="en-US" dirty="0"/>
              <a:t>定义</a:t>
            </a:r>
          </a:p>
          <a:p>
            <a:pPr eaLnBrk="1" hangingPunct="1">
              <a:buFont typeface="Arial" panose="020B0604020202020204" pitchFamily="34" charset="0"/>
              <a:buNone/>
            </a:pPr>
            <a:r>
              <a:rPr lang="zh-CN" altLang="en-US" dirty="0">
                <a:solidFill>
                  <a:srgbClr val="0000FF"/>
                </a:solidFill>
              </a:rPr>
              <a:t>	符号位：</a:t>
            </a:r>
            <a:r>
              <a:rPr lang="zh-CN" altLang="en-US" dirty="0"/>
              <a:t>0表示正，1表示负；</a:t>
            </a:r>
          </a:p>
          <a:p>
            <a:pPr eaLnBrk="1" hangingPunct="1">
              <a:buFont typeface="Arial" panose="020B0604020202020204" pitchFamily="34" charset="0"/>
              <a:buNone/>
            </a:pPr>
            <a:r>
              <a:rPr lang="zh-CN" altLang="en-US" dirty="0">
                <a:solidFill>
                  <a:srgbClr val="0000FF"/>
                </a:solidFill>
              </a:rPr>
              <a:t>   数值位：</a:t>
            </a:r>
            <a:r>
              <a:rPr lang="zh-CN" altLang="en-US" dirty="0"/>
              <a:t>真值的绝对值。</a:t>
            </a:r>
            <a:endParaRPr lang="zh-CN" altLang="en-US" sz="4000" dirty="0"/>
          </a:p>
          <a:p>
            <a:pPr eaLnBrk="1" hangingPunct="1">
              <a:buFont typeface="Arial" panose="020B0604020202020204" pitchFamily="34" charset="0"/>
              <a:buNone/>
            </a:pPr>
            <a:r>
              <a:rPr lang="zh-CN" altLang="en-US" sz="2800" dirty="0"/>
              <a:t> </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graphicFrame>
        <p:nvGraphicFramePr>
          <p:cNvPr id="2" name="Object 4"/>
          <p:cNvGraphicFramePr>
            <a:graphicFrameLocks noChangeAspect="1"/>
          </p:cNvGraphicFramePr>
          <p:nvPr/>
        </p:nvGraphicFramePr>
        <p:xfrm>
          <a:off x="2924174" y="3717032"/>
          <a:ext cx="5696867" cy="2045593"/>
        </p:xfrm>
        <a:graphic>
          <a:graphicData uri="http://schemas.openxmlformats.org/presentationml/2006/ole">
            <mc:AlternateContent xmlns:mc="http://schemas.openxmlformats.org/markup-compatibility/2006">
              <mc:Choice xmlns:v="urn:schemas-microsoft-com:vml" Requires="v">
                <p:oleObj spid="_x0000_s1053" name="Equation" r:id="rId3" imgW="2204085" imgH="1172210" progId="Equation.DSMT4">
                  <p:embed/>
                </p:oleObj>
              </mc:Choice>
              <mc:Fallback>
                <p:oleObj name="Equation" r:id="rId3" imgW="2204085" imgH="117221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4" y="3717032"/>
                        <a:ext cx="5696867" cy="2045593"/>
                      </a:xfrm>
                      <a:prstGeom prst="rect">
                        <a:avLst/>
                      </a:prstGeom>
                      <a:noFill/>
                      <a:ln>
                        <a:noFill/>
                      </a:ln>
                    </p:spPr>
                  </p:pic>
                </p:oleObj>
              </mc:Fallback>
            </mc:AlternateContent>
          </a:graphicData>
        </a:graphic>
      </p:graphicFrame>
      <p:sp>
        <p:nvSpPr>
          <p:cNvPr id="3" name="Text Box 6"/>
          <p:cNvSpPr>
            <a:spLocks noChangeArrowheads="1"/>
          </p:cNvSpPr>
          <p:nvPr/>
        </p:nvSpPr>
        <p:spPr bwMode="auto">
          <a:xfrm>
            <a:off x="990599" y="3815505"/>
            <a:ext cx="177898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二进制数：</a:t>
            </a:r>
          </a:p>
        </p:txBody>
      </p:sp>
      <p:sp>
        <p:nvSpPr>
          <p:cNvPr id="5" name="Text Box 7"/>
          <p:cNvSpPr>
            <a:spLocks noChangeArrowheads="1"/>
          </p:cNvSpPr>
          <p:nvPr/>
        </p:nvSpPr>
        <p:spPr bwMode="auto">
          <a:xfrm>
            <a:off x="990599" y="4958505"/>
            <a:ext cx="177898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原码：</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pPr>
              <a:defRPr/>
            </a:pPr>
            <a:r>
              <a:rPr lang="zh-CN" altLang="en-US" sz="4800" dirty="0"/>
              <a:t>考核方式</a:t>
            </a:r>
            <a:endParaRPr lang="zh-CN" altLang="zh-CN" sz="4800" dirty="0"/>
          </a:p>
        </p:txBody>
      </p:sp>
      <p:sp>
        <p:nvSpPr>
          <p:cNvPr id="5" name="Rectangle 3"/>
          <p:cNvSpPr txBox="1">
            <a:spLocks noChangeArrowheads="1"/>
          </p:cNvSpPr>
          <p:nvPr/>
        </p:nvSpPr>
        <p:spPr bwMode="auto">
          <a:xfrm>
            <a:off x="1136576" y="2493963"/>
            <a:ext cx="8928992" cy="436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marL="0" indent="0">
              <a:buNone/>
              <a:defRPr/>
            </a:pPr>
            <a:r>
              <a:rPr lang="zh-CN" altLang="en-US" sz="4400" dirty="0">
                <a:solidFill>
                  <a:srgbClr val="C00000"/>
                </a:solidFill>
                <a:latin typeface="+mn-ea"/>
              </a:rPr>
              <a:t>闭卷（</a:t>
            </a:r>
            <a:r>
              <a:rPr lang="en-US" altLang="zh-CN" sz="4400" dirty="0">
                <a:solidFill>
                  <a:srgbClr val="C00000"/>
                </a:solidFill>
                <a:latin typeface="+mn-ea"/>
              </a:rPr>
              <a:t>70%</a:t>
            </a:r>
            <a:r>
              <a:rPr lang="zh-CN" altLang="en-US" sz="4400" dirty="0">
                <a:solidFill>
                  <a:srgbClr val="C00000"/>
                </a:solidFill>
                <a:latin typeface="+mn-ea"/>
              </a:rPr>
              <a:t>）</a:t>
            </a:r>
            <a:r>
              <a:rPr lang="en-US" altLang="zh-CN" sz="4400" dirty="0">
                <a:solidFill>
                  <a:srgbClr val="C00000"/>
                </a:solidFill>
                <a:latin typeface="+mn-ea"/>
              </a:rPr>
              <a:t>+</a:t>
            </a:r>
            <a:r>
              <a:rPr lang="zh-CN" altLang="en-US" sz="4400" dirty="0">
                <a:solidFill>
                  <a:srgbClr val="C00000"/>
                </a:solidFill>
                <a:latin typeface="+mn-ea"/>
              </a:rPr>
              <a:t>平时成绩（</a:t>
            </a:r>
            <a:r>
              <a:rPr lang="en-US" altLang="zh-CN" sz="4400" dirty="0">
                <a:solidFill>
                  <a:srgbClr val="C00000"/>
                </a:solidFill>
                <a:latin typeface="+mn-ea"/>
              </a:rPr>
              <a:t>30%</a:t>
            </a:r>
            <a:r>
              <a:rPr lang="zh-CN" altLang="en-US" sz="4400" dirty="0">
                <a:solidFill>
                  <a:srgbClr val="C00000"/>
                </a:solidFill>
                <a:latin typeface="+mn-ea"/>
              </a:rPr>
              <a:t>）</a:t>
            </a:r>
            <a:endParaRPr lang="zh-CN" altLang="zh-CN" sz="4400" dirty="0">
              <a:solidFill>
                <a:srgbClr val="C00000"/>
              </a:solidFill>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原码的例子</a:t>
            </a:r>
            <a:endParaRPr lang="zh-CN" altLang="en-US" dirty="0">
              <a:ea typeface="宋体" panose="02010600030101010101" pitchFamily="2" charset="-122"/>
            </a:endParaRPr>
          </a:p>
        </p:txBody>
      </p:sp>
      <p:sp>
        <p:nvSpPr>
          <p:cNvPr id="2" name="Rectangle 5"/>
          <p:cNvSpPr>
            <a:spLocks noChangeArrowheads="1"/>
          </p:cNvSpPr>
          <p:nvPr/>
        </p:nvSpPr>
        <p:spPr bwMode="auto">
          <a:xfrm>
            <a:off x="785316" y="2527300"/>
            <a:ext cx="852488"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3" name="Rectangle 6"/>
          <p:cNvSpPr>
            <a:spLocks noChangeArrowheads="1"/>
          </p:cNvSpPr>
          <p:nvPr/>
        </p:nvSpPr>
        <p:spPr bwMode="auto">
          <a:xfrm>
            <a:off x="966291" y="2671763"/>
            <a:ext cx="516167"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FFC000"/>
                </a:solidFill>
                <a:latin typeface="黑体" panose="02010609060101010101" pitchFamily="2" charset="-122"/>
                <a:ea typeface="黑体" panose="02010609060101010101" pitchFamily="2" charset="-122"/>
              </a:rPr>
              <a:t>真值</a:t>
            </a:r>
          </a:p>
        </p:txBody>
      </p:sp>
      <p:sp>
        <p:nvSpPr>
          <p:cNvPr id="5" name="Rectangle 7"/>
          <p:cNvSpPr>
            <a:spLocks noChangeArrowheads="1"/>
          </p:cNvSpPr>
          <p:nvPr/>
        </p:nvSpPr>
        <p:spPr bwMode="auto">
          <a:xfrm>
            <a:off x="1799729" y="2563813"/>
            <a:ext cx="2411412"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6" name="Rectangle 8"/>
          <p:cNvSpPr>
            <a:spLocks noChangeArrowheads="1"/>
          </p:cNvSpPr>
          <p:nvPr/>
        </p:nvSpPr>
        <p:spPr bwMode="auto">
          <a:xfrm>
            <a:off x="1982291" y="2708275"/>
            <a:ext cx="2133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X=+18=+0010010</a:t>
            </a:r>
          </a:p>
        </p:txBody>
      </p:sp>
      <p:sp>
        <p:nvSpPr>
          <p:cNvPr id="7" name="Rectangle 9"/>
          <p:cNvSpPr>
            <a:spLocks noChangeArrowheads="1"/>
          </p:cNvSpPr>
          <p:nvPr/>
        </p:nvSpPr>
        <p:spPr bwMode="auto">
          <a:xfrm>
            <a:off x="1982291" y="2998788"/>
            <a:ext cx="2133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X=-18=-0010010</a:t>
            </a:r>
          </a:p>
        </p:txBody>
      </p:sp>
      <p:sp>
        <p:nvSpPr>
          <p:cNvPr id="8" name="Rectangle 12"/>
          <p:cNvSpPr>
            <a:spLocks noChangeArrowheads="1"/>
          </p:cNvSpPr>
          <p:nvPr/>
        </p:nvSpPr>
        <p:spPr bwMode="auto">
          <a:xfrm>
            <a:off x="4990604" y="2527300"/>
            <a:ext cx="852487"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9" name="Rectangle 13"/>
          <p:cNvSpPr>
            <a:spLocks noChangeArrowheads="1"/>
          </p:cNvSpPr>
          <p:nvPr/>
        </p:nvSpPr>
        <p:spPr bwMode="auto">
          <a:xfrm>
            <a:off x="5171579" y="2671763"/>
            <a:ext cx="516167"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FFC000"/>
                </a:solidFill>
                <a:latin typeface="黑体" panose="02010609060101010101" pitchFamily="2" charset="-122"/>
                <a:ea typeface="黑体" panose="02010609060101010101" pitchFamily="2" charset="-122"/>
              </a:rPr>
              <a:t>原码</a:t>
            </a:r>
          </a:p>
        </p:txBody>
      </p:sp>
      <p:sp>
        <p:nvSpPr>
          <p:cNvPr id="10" name="Rectangle 14"/>
          <p:cNvSpPr>
            <a:spLocks noChangeArrowheads="1"/>
          </p:cNvSpPr>
          <p:nvPr/>
        </p:nvSpPr>
        <p:spPr bwMode="auto">
          <a:xfrm>
            <a:off x="6241554" y="2563813"/>
            <a:ext cx="2284412"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11" name="Rectangle 15"/>
          <p:cNvSpPr>
            <a:spLocks noChangeArrowheads="1"/>
          </p:cNvSpPr>
          <p:nvPr/>
        </p:nvSpPr>
        <p:spPr bwMode="auto">
          <a:xfrm>
            <a:off x="6422529" y="2708275"/>
            <a:ext cx="622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a:t>
            </a:r>
            <a:r>
              <a:rPr kumimoji="1" lang="zh-CN" altLang="en-US" sz="2000" baseline="-25000">
                <a:latin typeface="Courier New" panose="02070309020205020404" pitchFamily="49" charset="0"/>
              </a:rPr>
              <a:t>原</a:t>
            </a:r>
          </a:p>
        </p:txBody>
      </p:sp>
      <p:sp>
        <p:nvSpPr>
          <p:cNvPr id="12" name="Rectangle 17"/>
          <p:cNvSpPr>
            <a:spLocks noChangeArrowheads="1"/>
          </p:cNvSpPr>
          <p:nvPr/>
        </p:nvSpPr>
        <p:spPr bwMode="auto">
          <a:xfrm>
            <a:off x="7021016" y="2708275"/>
            <a:ext cx="167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a:t>
            </a:r>
            <a:r>
              <a:rPr kumimoji="1" lang="en-US" altLang="zh-CN" sz="2000">
                <a:solidFill>
                  <a:schemeClr val="hlink"/>
                </a:solidFill>
                <a:latin typeface="Courier New" panose="02070309020205020404" pitchFamily="49" charset="0"/>
              </a:rPr>
              <a:t>0</a:t>
            </a: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0010010</a:t>
            </a:r>
          </a:p>
        </p:txBody>
      </p:sp>
      <p:sp>
        <p:nvSpPr>
          <p:cNvPr id="13" name="Rectangle 18"/>
          <p:cNvSpPr>
            <a:spLocks noChangeArrowheads="1"/>
          </p:cNvSpPr>
          <p:nvPr/>
        </p:nvSpPr>
        <p:spPr bwMode="auto">
          <a:xfrm>
            <a:off x="6422529" y="2998788"/>
            <a:ext cx="622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a:t>
            </a:r>
            <a:r>
              <a:rPr kumimoji="1" lang="zh-CN" altLang="en-US" sz="2000" baseline="-25000">
                <a:latin typeface="Courier New" panose="02070309020205020404" pitchFamily="49" charset="0"/>
              </a:rPr>
              <a:t>原</a:t>
            </a:r>
          </a:p>
        </p:txBody>
      </p:sp>
      <p:sp>
        <p:nvSpPr>
          <p:cNvPr id="14" name="Rectangle 20"/>
          <p:cNvSpPr>
            <a:spLocks noChangeArrowheads="1"/>
          </p:cNvSpPr>
          <p:nvPr/>
        </p:nvSpPr>
        <p:spPr bwMode="auto">
          <a:xfrm>
            <a:off x="7021016" y="2998788"/>
            <a:ext cx="167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a:t>
            </a:r>
            <a:r>
              <a:rPr kumimoji="1" lang="en-US" altLang="zh-CN" sz="2000">
                <a:solidFill>
                  <a:schemeClr val="hlink"/>
                </a:solidFill>
                <a:latin typeface="Courier New" panose="02070309020205020404" pitchFamily="49" charset="0"/>
              </a:rPr>
              <a:t>1</a:t>
            </a:r>
            <a:r>
              <a:rPr kumimoji="1" lang="en-US" altLang="zh-CN" sz="2000">
                <a:latin typeface="Courier New" panose="02070309020205020404" pitchFamily="49" charset="0"/>
              </a:rPr>
              <a:t> 0010010</a:t>
            </a:r>
          </a:p>
        </p:txBody>
      </p:sp>
      <p:sp>
        <p:nvSpPr>
          <p:cNvPr id="15" name="Rectangle 28"/>
          <p:cNvSpPr>
            <a:spLocks noChangeArrowheads="1"/>
          </p:cNvSpPr>
          <p:nvPr/>
        </p:nvSpPr>
        <p:spPr bwMode="auto">
          <a:xfrm>
            <a:off x="2745879" y="1885950"/>
            <a:ext cx="516167"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latin typeface="黑体" panose="02010609060101010101" pitchFamily="2" charset="-122"/>
                <a:ea typeface="黑体" panose="02010609060101010101" pitchFamily="2" charset="-122"/>
              </a:rPr>
              <a:t>符号</a:t>
            </a:r>
          </a:p>
        </p:txBody>
      </p:sp>
      <p:sp>
        <p:nvSpPr>
          <p:cNvPr id="16" name="Rectangle 30"/>
          <p:cNvSpPr>
            <a:spLocks noChangeArrowheads="1"/>
          </p:cNvSpPr>
          <p:nvPr/>
        </p:nvSpPr>
        <p:spPr bwMode="auto">
          <a:xfrm>
            <a:off x="7016254" y="1885950"/>
            <a:ext cx="77425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latin typeface="黑体" panose="02010609060101010101" pitchFamily="2" charset="-122"/>
                <a:ea typeface="黑体" panose="02010609060101010101" pitchFamily="2" charset="-122"/>
              </a:rPr>
              <a:t>符号位</a:t>
            </a:r>
          </a:p>
        </p:txBody>
      </p:sp>
      <p:sp>
        <p:nvSpPr>
          <p:cNvPr id="17" name="Line 31"/>
          <p:cNvSpPr>
            <a:spLocks noChangeShapeType="1"/>
          </p:cNvSpPr>
          <p:nvPr/>
        </p:nvSpPr>
        <p:spPr bwMode="auto">
          <a:xfrm>
            <a:off x="3009404" y="2182813"/>
            <a:ext cx="1587" cy="471487"/>
          </a:xfrm>
          <a:prstGeom prst="line">
            <a:avLst/>
          </a:prstGeom>
          <a:noFill/>
          <a:ln w="17526" algn="ctr">
            <a:solidFill>
              <a:srgbClr val="80008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33"/>
          <p:cNvSpPr>
            <a:spLocks noChangeShapeType="1"/>
          </p:cNvSpPr>
          <p:nvPr/>
        </p:nvSpPr>
        <p:spPr bwMode="auto">
          <a:xfrm>
            <a:off x="7421066" y="2200275"/>
            <a:ext cx="1588" cy="471488"/>
          </a:xfrm>
          <a:prstGeom prst="line">
            <a:avLst/>
          </a:prstGeom>
          <a:noFill/>
          <a:ln w="17526" algn="ctr">
            <a:solidFill>
              <a:srgbClr val="80008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35"/>
          <p:cNvSpPr>
            <a:spLocks noChangeArrowheads="1"/>
          </p:cNvSpPr>
          <p:nvPr/>
        </p:nvSpPr>
        <p:spPr bwMode="auto">
          <a:xfrm>
            <a:off x="1045666" y="3860800"/>
            <a:ext cx="7480300" cy="213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40000"/>
              </a:lnSpc>
              <a:spcBef>
                <a:spcPct val="0"/>
              </a:spcBef>
              <a:buClrTx/>
              <a:buSzTx/>
              <a:buFontTx/>
              <a:buNone/>
            </a:pPr>
            <a:r>
              <a:rPr kumimoji="1" lang="en-US" altLang="zh-CN" b="1" dirty="0">
                <a:latin typeface="Times New Roman" panose="02020603050405020304" pitchFamily="18" charset="0"/>
                <a:ea typeface="黑体" panose="02010609060101010101" pitchFamily="2" charset="-122"/>
                <a:cs typeface="Times New Roman" panose="02020603050405020304" pitchFamily="18" charset="0"/>
              </a:rPr>
              <a:t>n</a:t>
            </a: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位原码表示数值的范围是：</a:t>
            </a:r>
          </a:p>
          <a:p>
            <a:pPr eaLnBrk="1" hangingPunct="1">
              <a:lnSpc>
                <a:spcPct val="140000"/>
              </a:lnSpc>
              <a:spcBef>
                <a:spcPct val="0"/>
              </a:spcBef>
              <a:buClrTx/>
              <a:buSzTx/>
              <a:buFontTx/>
              <a:buNone/>
            </a:pPr>
            <a:endParaRPr kumimoji="1" lang="zh-CN" altLang="en-US" b="1" dirty="0">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40000"/>
              </a:lnSpc>
              <a:spcBef>
                <a:spcPct val="0"/>
              </a:spcBef>
              <a:buClrTx/>
              <a:buSzTx/>
              <a:buFontTx/>
              <a:buNone/>
            </a:pP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对应的原码是</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111</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011</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a:t>
            </a: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a:t>
            </a:r>
          </a:p>
        </p:txBody>
      </p:sp>
      <p:graphicFrame>
        <p:nvGraphicFramePr>
          <p:cNvPr id="20" name="Object 36"/>
          <p:cNvGraphicFramePr>
            <a:graphicFrameLocks noChangeAspect="1"/>
          </p:cNvGraphicFramePr>
          <p:nvPr/>
        </p:nvGraphicFramePr>
        <p:xfrm>
          <a:off x="2193429" y="4702175"/>
          <a:ext cx="3763962" cy="590550"/>
        </p:xfrm>
        <a:graphic>
          <a:graphicData uri="http://schemas.openxmlformats.org/presentationml/2006/ole">
            <mc:AlternateContent xmlns:mc="http://schemas.openxmlformats.org/markup-compatibility/2006">
              <mc:Choice xmlns:v="urn:schemas-microsoft-com:vml" Requires="v">
                <p:oleObj spid="_x0000_s2077" name="Equation" r:id="rId3" imgW="1352550" imgH="577850" progId="Equation.DSMT4">
                  <p:embed/>
                </p:oleObj>
              </mc:Choice>
              <mc:Fallback>
                <p:oleObj name="Equation" r:id="rId3" imgW="1352550" imgH="577850" progId="Equation.DSMT4">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429" y="4702175"/>
                        <a:ext cx="3763962"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数0的原码</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r>
              <a:rPr lang="zh-CN" altLang="en-US" sz="3200" dirty="0">
                <a:latin typeface="Times New Roman" panose="02020603050405020304" pitchFamily="18" charset="0"/>
                <a:cs typeface="Times New Roman" panose="02020603050405020304" pitchFamily="18" charset="0"/>
              </a:rPr>
              <a:t>8位数0的原码：+0 = </a:t>
            </a:r>
            <a:r>
              <a:rPr lang="zh-CN" altLang="en-US" sz="3200" dirty="0">
                <a:solidFill>
                  <a:srgbClr val="C00000"/>
                </a:solidFill>
                <a:latin typeface="Times New Roman" panose="02020603050405020304" pitchFamily="18" charset="0"/>
                <a:cs typeface="Times New Roman" panose="02020603050405020304" pitchFamily="18" charset="0"/>
              </a:rPr>
              <a:t>0</a:t>
            </a:r>
            <a:r>
              <a:rPr lang="zh-CN" altLang="en-US" sz="3200" dirty="0">
                <a:latin typeface="Times New Roman" panose="02020603050405020304" pitchFamily="18" charset="0"/>
                <a:cs typeface="Times New Roman" panose="02020603050405020304" pitchFamily="18" charset="0"/>
              </a:rPr>
              <a:t> 0000000</a:t>
            </a:r>
          </a:p>
          <a:p>
            <a:pPr eaLnBrk="1" hangingPunct="1">
              <a:buFont typeface="Arial" panose="020B0604020202020204" pitchFamily="34" charset="0"/>
              <a:buNone/>
            </a:pPr>
            <a:r>
              <a:rPr lang="zh-CN" altLang="en-US" sz="3200" dirty="0">
                <a:latin typeface="Times New Roman" panose="02020603050405020304" pitchFamily="18" charset="0"/>
                <a:cs typeface="Times New Roman" panose="02020603050405020304" pitchFamily="18" charset="0"/>
              </a:rPr>
              <a:t>                               - 0 = </a:t>
            </a:r>
            <a:r>
              <a:rPr lang="zh-CN" altLang="en-US" sz="3200" dirty="0">
                <a:solidFill>
                  <a:srgbClr val="C00000"/>
                </a:solidFill>
                <a:latin typeface="Times New Roman" panose="02020603050405020304" pitchFamily="18" charset="0"/>
                <a:cs typeface="Times New Roman" panose="02020603050405020304" pitchFamily="18" charset="0"/>
              </a:rPr>
              <a:t>1 </a:t>
            </a:r>
            <a:r>
              <a:rPr lang="zh-CN" altLang="en-US" sz="3200" dirty="0">
                <a:latin typeface="Times New Roman" panose="02020603050405020304" pitchFamily="18" charset="0"/>
                <a:cs typeface="Times New Roman" panose="02020603050405020304" pitchFamily="18" charset="0"/>
              </a:rPr>
              <a:t>0000000</a:t>
            </a:r>
          </a:p>
          <a:p>
            <a:pPr eaLnBrk="1" hangingPunct="1">
              <a:buFont typeface="Arial" panose="020B0604020202020204" pitchFamily="34" charset="0"/>
              <a:buNone/>
            </a:pPr>
            <a:endParaRPr lang="zh-CN" altLang="en-US" sz="3200" dirty="0"/>
          </a:p>
          <a:p>
            <a:pPr eaLnBrk="1" hangingPunct="1">
              <a:buFont typeface="Arial" panose="020B0604020202020204" pitchFamily="34" charset="0"/>
              <a:buNone/>
            </a:pPr>
            <a:r>
              <a:rPr lang="zh-CN" altLang="en-US" sz="3200" dirty="0"/>
              <a:t>   </a:t>
            </a:r>
            <a:r>
              <a:rPr lang="zh-CN" altLang="en-US" sz="3200" dirty="0">
                <a:solidFill>
                  <a:srgbClr val="7030A0"/>
                </a:solidFill>
              </a:rPr>
              <a:t>即：数0的原码不唯一。</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反码</a:t>
            </a:r>
            <a:r>
              <a:rPr lang="en-US" altLang="zh-CN" b="1" dirty="0">
                <a:latin typeface="宋体" panose="02010600030101010101" pitchFamily="2" charset="-122"/>
              </a:rPr>
              <a:t>[</a:t>
            </a:r>
            <a:r>
              <a:rPr lang="en-US" altLang="zh-CN" dirty="0"/>
              <a:t>X</a:t>
            </a:r>
            <a:r>
              <a:rPr lang="en-US" altLang="zh-CN" b="1" dirty="0">
                <a:latin typeface="宋体" panose="02010600030101010101" pitchFamily="2" charset="-122"/>
              </a:rPr>
              <a:t>]</a:t>
            </a:r>
            <a:r>
              <a:rPr lang="zh-CN" altLang="en-US" b="1" baseline="-25000" dirty="0">
                <a:latin typeface="宋体" panose="02010600030101010101" pitchFamily="2" charset="-122"/>
              </a:rPr>
              <a:t>反</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buFont typeface="Arial" panose="020B0604020202020204" pitchFamily="34" charset="0"/>
              <a:buNone/>
            </a:pPr>
            <a:r>
              <a:rPr lang="zh-CN" altLang="en-US" dirty="0"/>
              <a:t>定义</a:t>
            </a:r>
          </a:p>
          <a:p>
            <a:pPr eaLnBrk="1" hangingPunct="1">
              <a:buClr>
                <a:schemeClr val="tx1"/>
              </a:buClr>
              <a:buFont typeface="Wingdings" panose="05000000000000000000" pitchFamily="2" charset="2"/>
              <a:buChar char="Ø"/>
            </a:pPr>
            <a:r>
              <a:rPr lang="zh-CN" altLang="en-US" sz="2800" dirty="0"/>
              <a:t> </a:t>
            </a:r>
            <a:r>
              <a:rPr lang="zh-CN" altLang="en-US" dirty="0"/>
              <a:t>若</a:t>
            </a:r>
            <a:r>
              <a:rPr lang="en-US" altLang="zh-CN" sz="2800" dirty="0"/>
              <a:t>X&gt;0 ，</a:t>
            </a:r>
            <a:r>
              <a:rPr lang="zh-CN" altLang="en-US" dirty="0"/>
              <a:t>则</a:t>
            </a:r>
            <a:r>
              <a:rPr lang="zh-CN" altLang="en-US" sz="2800" dirty="0"/>
              <a:t>  [</a:t>
            </a:r>
            <a:r>
              <a:rPr lang="en-US" altLang="zh-CN" sz="2800" dirty="0"/>
              <a:t>X]</a:t>
            </a:r>
            <a:r>
              <a:rPr lang="zh-CN" altLang="en-US" sz="2800" baseline="-25000" dirty="0"/>
              <a:t>反</a:t>
            </a:r>
            <a:r>
              <a:rPr lang="zh-CN" altLang="en-US" sz="2800" dirty="0"/>
              <a:t>=[</a:t>
            </a:r>
            <a:r>
              <a:rPr lang="en-US" altLang="zh-CN" sz="2800" dirty="0"/>
              <a:t>X]</a:t>
            </a:r>
            <a:r>
              <a:rPr lang="zh-CN" altLang="en-US" sz="2800" baseline="-25000" dirty="0"/>
              <a:t>原</a:t>
            </a:r>
          </a:p>
          <a:p>
            <a:pPr eaLnBrk="1" hangingPunct="1">
              <a:buClr>
                <a:schemeClr val="tx1"/>
              </a:buClr>
              <a:buFont typeface="Wingdings" panose="05000000000000000000" pitchFamily="2" charset="2"/>
              <a:buChar char="Ø"/>
            </a:pPr>
            <a:r>
              <a:rPr lang="zh-CN" altLang="en-US" sz="2800" dirty="0"/>
              <a:t> </a:t>
            </a:r>
            <a:r>
              <a:rPr lang="zh-CN" altLang="en-US" dirty="0"/>
              <a:t>若</a:t>
            </a:r>
            <a:r>
              <a:rPr lang="en-US" altLang="zh-CN" sz="2800" dirty="0"/>
              <a:t>X&lt;0， </a:t>
            </a:r>
            <a:r>
              <a:rPr lang="zh-CN" altLang="en-US" dirty="0"/>
              <a:t>则</a:t>
            </a:r>
            <a:r>
              <a:rPr lang="zh-CN" altLang="en-US" sz="2800" dirty="0"/>
              <a:t>  [</a:t>
            </a:r>
            <a:r>
              <a:rPr lang="en-US" altLang="zh-CN" sz="2800" dirty="0"/>
              <a:t>X]</a:t>
            </a:r>
            <a:r>
              <a:rPr lang="zh-CN" altLang="en-US" sz="2800" baseline="-25000" dirty="0"/>
              <a:t>反</a:t>
            </a:r>
            <a:r>
              <a:rPr lang="zh-CN" altLang="en-US" sz="2800" dirty="0"/>
              <a:t>= </a:t>
            </a:r>
            <a:r>
              <a:rPr lang="zh-CN" altLang="en-US" dirty="0"/>
              <a:t>对应原码的符号位不变，数值部分按位取反</a:t>
            </a:r>
            <a:endParaRPr lang="zh-CN" altLang="en-US" sz="2400" dirty="0"/>
          </a:p>
        </p:txBody>
      </p:sp>
      <p:graphicFrame>
        <p:nvGraphicFramePr>
          <p:cNvPr id="3" name="Object 4"/>
          <p:cNvGraphicFramePr>
            <a:graphicFrameLocks noChangeAspect="1"/>
          </p:cNvGraphicFramePr>
          <p:nvPr/>
        </p:nvGraphicFramePr>
        <p:xfrm>
          <a:off x="2360712" y="4528395"/>
          <a:ext cx="6227588" cy="2049166"/>
        </p:xfrm>
        <a:graphic>
          <a:graphicData uri="http://schemas.openxmlformats.org/presentationml/2006/ole">
            <mc:AlternateContent xmlns:mc="http://schemas.openxmlformats.org/markup-compatibility/2006">
              <mc:Choice xmlns:v="urn:schemas-microsoft-com:vml" Requires="v">
                <p:oleObj spid="_x0000_s3101" name="Equation" r:id="rId3" imgW="2285365" imgH="1219835" progId="Equation.DSMT4">
                  <p:embed/>
                </p:oleObj>
              </mc:Choice>
              <mc:Fallback>
                <p:oleObj name="Equation" r:id="rId3" imgW="2285365" imgH="121983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712" y="4528395"/>
                        <a:ext cx="6227588" cy="2049166"/>
                      </a:xfrm>
                      <a:prstGeom prst="rect">
                        <a:avLst/>
                      </a:prstGeom>
                      <a:noFill/>
                      <a:ln>
                        <a:noFill/>
                      </a:ln>
                    </p:spPr>
                  </p:pic>
                </p:oleObj>
              </mc:Fallback>
            </mc:AlternateContent>
          </a:graphicData>
        </a:graphic>
      </p:graphicFrame>
      <p:sp>
        <p:nvSpPr>
          <p:cNvPr id="5" name="Text Box 6"/>
          <p:cNvSpPr>
            <a:spLocks noChangeArrowheads="1"/>
          </p:cNvSpPr>
          <p:nvPr/>
        </p:nvSpPr>
        <p:spPr bwMode="auto">
          <a:xfrm>
            <a:off x="877292" y="4495117"/>
            <a:ext cx="1924146" cy="458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二进制数：</a:t>
            </a:r>
          </a:p>
        </p:txBody>
      </p:sp>
      <p:sp>
        <p:nvSpPr>
          <p:cNvPr id="6" name="Text Box 7"/>
          <p:cNvSpPr>
            <a:spLocks noChangeArrowheads="1"/>
          </p:cNvSpPr>
          <p:nvPr/>
        </p:nvSpPr>
        <p:spPr bwMode="auto">
          <a:xfrm>
            <a:off x="877292" y="5638483"/>
            <a:ext cx="1924146" cy="458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反码：</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[例]：</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endParaRPr lang="zh-CN" altLang="zh-CN" sz="3600" dirty="0"/>
          </a:p>
          <a:p>
            <a:pPr eaLnBrk="1" hangingPunct="1"/>
            <a:r>
              <a:rPr lang="en-US" altLang="zh-CN" sz="3600" dirty="0">
                <a:latin typeface="Times New Roman" panose="02020603050405020304" pitchFamily="18" charset="0"/>
                <a:cs typeface="Times New Roman" panose="02020603050405020304" pitchFamily="18" charset="0"/>
              </a:rPr>
              <a:t>X= - 52 = -0110100</a:t>
            </a:r>
          </a:p>
          <a:p>
            <a:pPr eaLnBrk="1" hangingPunct="1">
              <a:buFont typeface="Arial" panose="020B0604020202020204" pitchFamily="34" charset="0"/>
              <a:buNone/>
            </a:pPr>
            <a:r>
              <a:rPr lang="en-US" altLang="zh-CN" sz="3600" dirty="0">
                <a:latin typeface="Times New Roman" panose="02020603050405020304" pitchFamily="18" charset="0"/>
                <a:cs typeface="Times New Roman" panose="02020603050405020304" pitchFamily="18" charset="0"/>
              </a:rPr>
              <a:t>                [X]</a:t>
            </a:r>
            <a:r>
              <a:rPr lang="zh-CN" altLang="en-US" sz="2400" baseline="-20000" dirty="0">
                <a:latin typeface="Times New Roman" panose="02020603050405020304" pitchFamily="18" charset="0"/>
                <a:cs typeface="Times New Roman" panose="02020603050405020304" pitchFamily="18" charset="0"/>
              </a:rPr>
              <a:t>原</a:t>
            </a:r>
            <a:r>
              <a:rPr lang="zh-CN" altLang="en-US" sz="3600" baseline="-250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zh-CN" altLang="en-US" sz="3600" dirty="0">
                <a:solidFill>
                  <a:srgbClr val="C00000"/>
                </a:solidFill>
                <a:latin typeface="Times New Roman" panose="02020603050405020304" pitchFamily="18" charset="0"/>
                <a:cs typeface="Times New Roman" panose="02020603050405020304" pitchFamily="18" charset="0"/>
              </a:rPr>
              <a:t>1</a:t>
            </a:r>
            <a:r>
              <a:rPr lang="zh-CN" altLang="en-US" sz="3600" dirty="0">
                <a:latin typeface="Times New Roman" panose="02020603050405020304" pitchFamily="18" charset="0"/>
                <a:cs typeface="Times New Roman" panose="02020603050405020304" pitchFamily="18" charset="0"/>
              </a:rPr>
              <a:t>0110100</a:t>
            </a:r>
          </a:p>
          <a:p>
            <a:pPr eaLnBrk="1" hangingPunct="1">
              <a:buFont typeface="Arial" panose="020B0604020202020204" pitchFamily="34" charset="0"/>
              <a:buNone/>
            </a:pP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X]</a:t>
            </a:r>
            <a:r>
              <a:rPr lang="zh-CN" altLang="en-US" sz="2400" baseline="-20000" dirty="0">
                <a:latin typeface="Times New Roman" panose="02020603050405020304" pitchFamily="18" charset="0"/>
                <a:cs typeface="Times New Roman" panose="02020603050405020304" pitchFamily="18" charset="0"/>
              </a:rPr>
              <a:t>反</a:t>
            </a:r>
            <a:r>
              <a:rPr lang="zh-CN" altLang="en-US" sz="3600" baseline="-250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zh-CN" altLang="en-US" sz="3600" dirty="0">
                <a:solidFill>
                  <a:srgbClr val="C00000"/>
                </a:solidFill>
                <a:latin typeface="Times New Roman" panose="02020603050405020304" pitchFamily="18" charset="0"/>
                <a:cs typeface="Times New Roman" panose="02020603050405020304" pitchFamily="18" charset="0"/>
              </a:rPr>
              <a:t>1</a:t>
            </a:r>
            <a:r>
              <a:rPr lang="zh-CN" altLang="en-US" sz="3600" dirty="0">
                <a:latin typeface="Times New Roman" panose="02020603050405020304" pitchFamily="18" charset="0"/>
                <a:cs typeface="Times New Roman" panose="02020603050405020304" pitchFamily="18" charset="0"/>
              </a:rPr>
              <a:t>1001011</a:t>
            </a:r>
          </a:p>
          <a:p>
            <a:pPr eaLnBrk="1" hangingPunct="1"/>
            <a:endParaRPr lang="zh-CN" altLang="en-US" dirty="0"/>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反码的例子</a:t>
            </a:r>
            <a:endParaRPr lang="zh-CN" altLang="en-US" dirty="0">
              <a:ea typeface="宋体" panose="02010600030101010101" pitchFamily="2" charset="-122"/>
            </a:endParaRPr>
          </a:p>
        </p:txBody>
      </p:sp>
      <p:sp>
        <p:nvSpPr>
          <p:cNvPr id="2" name="Rectangle 6"/>
          <p:cNvSpPr>
            <a:spLocks noChangeArrowheads="1"/>
          </p:cNvSpPr>
          <p:nvPr/>
        </p:nvSpPr>
        <p:spPr bwMode="auto">
          <a:xfrm>
            <a:off x="713308" y="2527300"/>
            <a:ext cx="852488"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3" name="Rectangle 7"/>
          <p:cNvSpPr>
            <a:spLocks noChangeArrowheads="1"/>
          </p:cNvSpPr>
          <p:nvPr/>
        </p:nvSpPr>
        <p:spPr bwMode="auto">
          <a:xfrm>
            <a:off x="894283" y="2671763"/>
            <a:ext cx="508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dirty="0">
                <a:solidFill>
                  <a:srgbClr val="FFC000"/>
                </a:solidFill>
                <a:latin typeface="黑体" panose="02010609060101010101" pitchFamily="2" charset="-122"/>
                <a:ea typeface="黑体" panose="02010609060101010101" pitchFamily="2" charset="-122"/>
              </a:rPr>
              <a:t>真值</a:t>
            </a:r>
          </a:p>
        </p:txBody>
      </p:sp>
      <p:sp>
        <p:nvSpPr>
          <p:cNvPr id="5" name="Rectangle 8"/>
          <p:cNvSpPr>
            <a:spLocks noChangeArrowheads="1"/>
          </p:cNvSpPr>
          <p:nvPr/>
        </p:nvSpPr>
        <p:spPr bwMode="auto">
          <a:xfrm>
            <a:off x="1727721" y="2563813"/>
            <a:ext cx="2411412"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6" name="Rectangle 9"/>
          <p:cNvSpPr>
            <a:spLocks noChangeArrowheads="1"/>
          </p:cNvSpPr>
          <p:nvPr/>
        </p:nvSpPr>
        <p:spPr bwMode="auto">
          <a:xfrm>
            <a:off x="1910283" y="2708275"/>
            <a:ext cx="2133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X=+18=+0010010</a:t>
            </a:r>
          </a:p>
        </p:txBody>
      </p:sp>
      <p:sp>
        <p:nvSpPr>
          <p:cNvPr id="7" name="Rectangle 10"/>
          <p:cNvSpPr>
            <a:spLocks noChangeArrowheads="1"/>
          </p:cNvSpPr>
          <p:nvPr/>
        </p:nvSpPr>
        <p:spPr bwMode="auto">
          <a:xfrm>
            <a:off x="1910283" y="2998788"/>
            <a:ext cx="2133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X=-18=-0010010</a:t>
            </a:r>
            <a:endParaRPr kumimoji="1" lang="en-US" altLang="zh-CN" sz="2000">
              <a:latin typeface="Times New Roman" panose="02020603050405020304" pitchFamily="18" charset="0"/>
            </a:endParaRPr>
          </a:p>
        </p:txBody>
      </p:sp>
      <p:sp>
        <p:nvSpPr>
          <p:cNvPr id="8" name="Rectangle 13"/>
          <p:cNvSpPr>
            <a:spLocks noChangeArrowheads="1"/>
          </p:cNvSpPr>
          <p:nvPr/>
        </p:nvSpPr>
        <p:spPr bwMode="auto">
          <a:xfrm>
            <a:off x="4918596" y="2527300"/>
            <a:ext cx="852487"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9" name="Rectangle 14"/>
          <p:cNvSpPr>
            <a:spLocks noChangeArrowheads="1"/>
          </p:cNvSpPr>
          <p:nvPr/>
        </p:nvSpPr>
        <p:spPr bwMode="auto">
          <a:xfrm>
            <a:off x="5099571" y="2671763"/>
            <a:ext cx="516167"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FFC000"/>
                </a:solidFill>
                <a:latin typeface="黑体" panose="02010609060101010101" pitchFamily="2" charset="-122"/>
                <a:ea typeface="黑体" panose="02010609060101010101" pitchFamily="2" charset="-122"/>
              </a:rPr>
              <a:t>反码</a:t>
            </a:r>
          </a:p>
        </p:txBody>
      </p:sp>
      <p:sp>
        <p:nvSpPr>
          <p:cNvPr id="10" name="Rectangle 15"/>
          <p:cNvSpPr>
            <a:spLocks noChangeArrowheads="1"/>
          </p:cNvSpPr>
          <p:nvPr/>
        </p:nvSpPr>
        <p:spPr bwMode="auto">
          <a:xfrm>
            <a:off x="6169546" y="2563813"/>
            <a:ext cx="2284412"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11" name="Rectangle 16"/>
          <p:cNvSpPr>
            <a:spLocks noChangeArrowheads="1"/>
          </p:cNvSpPr>
          <p:nvPr/>
        </p:nvSpPr>
        <p:spPr bwMode="auto">
          <a:xfrm>
            <a:off x="6350521" y="2708275"/>
            <a:ext cx="622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a:t>
            </a:r>
            <a:r>
              <a:rPr kumimoji="1" lang="zh-CN" altLang="en-US" sz="2000" baseline="-25000">
                <a:latin typeface="Courier New" panose="02070309020205020404" pitchFamily="49" charset="0"/>
              </a:rPr>
              <a:t>反</a:t>
            </a:r>
          </a:p>
        </p:txBody>
      </p:sp>
      <p:sp>
        <p:nvSpPr>
          <p:cNvPr id="12" name="Rectangle 17"/>
          <p:cNvSpPr>
            <a:spLocks noChangeArrowheads="1"/>
          </p:cNvSpPr>
          <p:nvPr/>
        </p:nvSpPr>
        <p:spPr bwMode="auto">
          <a:xfrm>
            <a:off x="6949008" y="2708275"/>
            <a:ext cx="167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a:t>
            </a:r>
            <a:r>
              <a:rPr kumimoji="1" lang="en-US" altLang="zh-CN" sz="2000">
                <a:solidFill>
                  <a:schemeClr val="hlink"/>
                </a:solidFill>
                <a:latin typeface="Courier New" panose="02070309020205020404" pitchFamily="49" charset="0"/>
              </a:rPr>
              <a:t>0</a:t>
            </a:r>
            <a:r>
              <a:rPr kumimoji="1" lang="en-US" altLang="zh-CN" sz="2000">
                <a:latin typeface="Courier New" panose="02070309020205020404" pitchFamily="49" charset="0"/>
              </a:rPr>
              <a:t> 0010010</a:t>
            </a:r>
          </a:p>
        </p:txBody>
      </p:sp>
      <p:sp>
        <p:nvSpPr>
          <p:cNvPr id="13" name="Rectangle 18"/>
          <p:cNvSpPr>
            <a:spLocks noChangeArrowheads="1"/>
          </p:cNvSpPr>
          <p:nvPr/>
        </p:nvSpPr>
        <p:spPr bwMode="auto">
          <a:xfrm>
            <a:off x="6350521" y="2998788"/>
            <a:ext cx="622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a:t>
            </a:r>
            <a:r>
              <a:rPr kumimoji="1" lang="zh-CN" altLang="en-US" sz="2000" baseline="-25000">
                <a:latin typeface="Courier New" panose="02070309020205020404" pitchFamily="49" charset="0"/>
              </a:rPr>
              <a:t>反</a:t>
            </a:r>
          </a:p>
        </p:txBody>
      </p:sp>
      <p:sp>
        <p:nvSpPr>
          <p:cNvPr id="14" name="Rectangle 19"/>
          <p:cNvSpPr>
            <a:spLocks noChangeArrowheads="1"/>
          </p:cNvSpPr>
          <p:nvPr/>
        </p:nvSpPr>
        <p:spPr bwMode="auto">
          <a:xfrm>
            <a:off x="6949008" y="2998788"/>
            <a:ext cx="167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a:t>
            </a:r>
            <a:r>
              <a:rPr kumimoji="1" lang="en-US" altLang="zh-CN" sz="2000">
                <a:solidFill>
                  <a:schemeClr val="hlink"/>
                </a:solidFill>
                <a:latin typeface="Courier New" panose="02070309020205020404" pitchFamily="49" charset="0"/>
              </a:rPr>
              <a:t>1</a:t>
            </a:r>
            <a:r>
              <a:rPr kumimoji="1" lang="en-US" altLang="zh-CN" sz="2000">
                <a:latin typeface="Courier New" panose="02070309020205020404" pitchFamily="49" charset="0"/>
              </a:rPr>
              <a:t> 1101101</a:t>
            </a:r>
          </a:p>
        </p:txBody>
      </p:sp>
      <p:sp>
        <p:nvSpPr>
          <p:cNvPr id="15" name="Rectangle 25"/>
          <p:cNvSpPr>
            <a:spLocks noChangeArrowheads="1"/>
          </p:cNvSpPr>
          <p:nvPr/>
        </p:nvSpPr>
        <p:spPr bwMode="auto">
          <a:xfrm>
            <a:off x="2673871" y="1885950"/>
            <a:ext cx="516167"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C00000"/>
                </a:solidFill>
                <a:latin typeface="黑体" panose="02010609060101010101" pitchFamily="2" charset="-122"/>
                <a:ea typeface="黑体" panose="02010609060101010101" pitchFamily="2" charset="-122"/>
              </a:rPr>
              <a:t>符号</a:t>
            </a:r>
          </a:p>
        </p:txBody>
      </p:sp>
      <p:sp>
        <p:nvSpPr>
          <p:cNvPr id="16" name="Rectangle 27"/>
          <p:cNvSpPr>
            <a:spLocks noChangeArrowheads="1"/>
          </p:cNvSpPr>
          <p:nvPr/>
        </p:nvSpPr>
        <p:spPr bwMode="auto">
          <a:xfrm>
            <a:off x="6944246" y="1885950"/>
            <a:ext cx="77425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C00000"/>
                </a:solidFill>
                <a:latin typeface="黑体" panose="02010609060101010101" pitchFamily="2" charset="-122"/>
                <a:ea typeface="黑体" panose="02010609060101010101" pitchFamily="2" charset="-122"/>
              </a:rPr>
              <a:t>符号位</a:t>
            </a:r>
          </a:p>
        </p:txBody>
      </p:sp>
      <p:sp>
        <p:nvSpPr>
          <p:cNvPr id="17" name="Line 28"/>
          <p:cNvSpPr>
            <a:spLocks noChangeShapeType="1"/>
          </p:cNvSpPr>
          <p:nvPr/>
        </p:nvSpPr>
        <p:spPr bwMode="auto">
          <a:xfrm>
            <a:off x="2937396" y="2182813"/>
            <a:ext cx="1587" cy="471487"/>
          </a:xfrm>
          <a:prstGeom prst="line">
            <a:avLst/>
          </a:prstGeom>
          <a:noFill/>
          <a:ln w="17526" algn="ctr">
            <a:solidFill>
              <a:srgbClr val="80008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30"/>
          <p:cNvSpPr>
            <a:spLocks noChangeShapeType="1"/>
          </p:cNvSpPr>
          <p:nvPr/>
        </p:nvSpPr>
        <p:spPr bwMode="auto">
          <a:xfrm>
            <a:off x="7349058" y="2200275"/>
            <a:ext cx="1588" cy="471488"/>
          </a:xfrm>
          <a:prstGeom prst="line">
            <a:avLst/>
          </a:prstGeom>
          <a:noFill/>
          <a:ln w="17526" algn="ctr">
            <a:solidFill>
              <a:srgbClr val="80008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32"/>
          <p:cNvSpPr>
            <a:spLocks noChangeArrowheads="1"/>
          </p:cNvSpPr>
          <p:nvPr/>
        </p:nvSpPr>
        <p:spPr bwMode="auto">
          <a:xfrm>
            <a:off x="1045096" y="3789363"/>
            <a:ext cx="6162264" cy="2073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40000"/>
              </a:lnSpc>
              <a:spcBef>
                <a:spcPct val="0"/>
              </a:spcBef>
              <a:buClrTx/>
              <a:buSzTx/>
              <a:buFontTx/>
              <a:buNone/>
            </a:pPr>
            <a:r>
              <a:rPr kumimoji="1" lang="en-US" altLang="zh-CN" b="1" dirty="0">
                <a:latin typeface="Times New Roman" panose="02020603050405020304" pitchFamily="18" charset="0"/>
                <a:ea typeface="黑体" panose="02010609060101010101" pitchFamily="2" charset="-122"/>
                <a:cs typeface="Times New Roman" panose="02020603050405020304" pitchFamily="18" charset="0"/>
              </a:rPr>
              <a:t>n</a:t>
            </a: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位反码表示数值的范围是</a:t>
            </a:r>
          </a:p>
          <a:p>
            <a:pPr eaLnBrk="1" hangingPunct="1">
              <a:lnSpc>
                <a:spcPct val="140000"/>
              </a:lnSpc>
              <a:spcBef>
                <a:spcPct val="0"/>
              </a:spcBef>
              <a:buClrTx/>
              <a:buSzTx/>
              <a:buFontTx/>
              <a:buNone/>
            </a:pPr>
            <a:endParaRPr kumimoji="1" lang="zh-CN" altLang="en-US" b="1" dirty="0">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40000"/>
              </a:lnSpc>
              <a:spcBef>
                <a:spcPct val="0"/>
              </a:spcBef>
              <a:buClrTx/>
              <a:buSzTx/>
              <a:buFontTx/>
              <a:buNone/>
            </a:pP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对应的反码是</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100</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0</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011</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a:t>
            </a:r>
          </a:p>
        </p:txBody>
      </p:sp>
      <p:graphicFrame>
        <p:nvGraphicFramePr>
          <p:cNvPr id="20" name="Object 0"/>
          <p:cNvGraphicFramePr>
            <a:graphicFrameLocks noChangeAspect="1"/>
          </p:cNvGraphicFramePr>
          <p:nvPr/>
        </p:nvGraphicFramePr>
        <p:xfrm>
          <a:off x="2121421" y="4622800"/>
          <a:ext cx="4040187" cy="635000"/>
        </p:xfrm>
        <a:graphic>
          <a:graphicData uri="http://schemas.openxmlformats.org/presentationml/2006/ole">
            <mc:AlternateContent xmlns:mc="http://schemas.openxmlformats.org/markup-compatibility/2006">
              <mc:Choice xmlns:v="urn:schemas-microsoft-com:vml" Requires="v">
                <p:oleObj spid="_x0000_s4125" name="Equation" r:id="rId3" imgW="1352550" imgH="577850" progId="Equation.DSMT4">
                  <p:embed/>
                </p:oleObj>
              </mc:Choice>
              <mc:Fallback>
                <p:oleObj name="Equation" r:id="rId3" imgW="1352550" imgH="577850" progId="Equation.DSMT4">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421" y="4622800"/>
                        <a:ext cx="4040187" cy="63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数0的反码：</a:t>
            </a:r>
            <a:endParaRPr lang="zh-CN" altLang="en-US" dirty="0">
              <a:ea typeface="宋体" panose="02010600030101010101" pitchFamily="2" charset="-122"/>
            </a:endParaRPr>
          </a:p>
        </p:txBody>
      </p:sp>
      <p:sp>
        <p:nvSpPr>
          <p:cNvPr id="2" name="Rectangle 3"/>
          <p:cNvSpPr txBox="1">
            <a:spLocks noChangeArrowheads="1"/>
          </p:cNvSpPr>
          <p:nvPr/>
        </p:nvSpPr>
        <p:spPr bwMode="auto">
          <a:xfrm>
            <a:off x="1142206" y="1916832"/>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endParaRPr lang="zh-CN" altLang="en-US" sz="3600" kern="0" dirty="0"/>
          </a:p>
          <a:p>
            <a:pPr>
              <a:buFont typeface="Arial" panose="020B0604020202020204" pitchFamily="34" charset="0"/>
              <a:buNone/>
            </a:pPr>
            <a:r>
              <a:rPr lang="zh-CN" altLang="en-US" sz="3600" kern="0" dirty="0"/>
              <a:t>               [+0]</a:t>
            </a:r>
            <a:r>
              <a:rPr lang="zh-CN" altLang="en-US" sz="3600" kern="0" baseline="-25000" dirty="0"/>
              <a:t>反 </a:t>
            </a:r>
            <a:r>
              <a:rPr lang="zh-CN" altLang="en-US" sz="3600" kern="0" dirty="0"/>
              <a:t>= </a:t>
            </a:r>
            <a:r>
              <a:rPr lang="zh-CN" altLang="en-US" sz="3600" kern="0" dirty="0">
                <a:solidFill>
                  <a:srgbClr val="7030A0"/>
                </a:solidFill>
              </a:rPr>
              <a:t>0</a:t>
            </a:r>
            <a:r>
              <a:rPr lang="zh-CN" altLang="en-US" sz="3600" kern="0" dirty="0"/>
              <a:t>0000000</a:t>
            </a:r>
          </a:p>
          <a:p>
            <a:pPr>
              <a:buFont typeface="Arial" panose="020B0604020202020204" pitchFamily="34" charset="0"/>
              <a:buNone/>
            </a:pPr>
            <a:r>
              <a:rPr lang="zh-CN" altLang="en-US" sz="3600" kern="0" dirty="0"/>
              <a:t>               [-0]</a:t>
            </a:r>
            <a:r>
              <a:rPr lang="zh-CN" altLang="en-US" sz="3600" kern="0" baseline="-25000" dirty="0"/>
              <a:t>反  </a:t>
            </a:r>
            <a:r>
              <a:rPr lang="zh-CN" altLang="en-US" sz="3600" kern="0" dirty="0"/>
              <a:t>= </a:t>
            </a:r>
            <a:r>
              <a:rPr lang="zh-CN" altLang="en-US" sz="3600" kern="0" dirty="0">
                <a:solidFill>
                  <a:srgbClr val="7030A0"/>
                </a:solidFill>
              </a:rPr>
              <a:t>1</a:t>
            </a:r>
            <a:r>
              <a:rPr lang="zh-CN" altLang="en-US" sz="3600" kern="0" dirty="0"/>
              <a:t>1111111</a:t>
            </a:r>
          </a:p>
          <a:p>
            <a:pPr>
              <a:buFont typeface="Arial" panose="020B0604020202020204" pitchFamily="34" charset="0"/>
              <a:buNone/>
            </a:pPr>
            <a:endParaRPr lang="zh-CN" altLang="en-US" sz="3600" kern="0" dirty="0"/>
          </a:p>
          <a:p>
            <a:pPr>
              <a:buFont typeface="Arial" panose="020B0604020202020204" pitchFamily="34" charset="0"/>
              <a:buNone/>
            </a:pPr>
            <a:r>
              <a:rPr lang="zh-CN" altLang="en-US" sz="3600" kern="0" dirty="0"/>
              <a:t>即：数0的反码也不是唯一的。</a:t>
            </a:r>
          </a:p>
          <a:p>
            <a:endParaRPr lang="zh-CN" altLang="en-US" kern="0" dirty="0"/>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补码</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lnSpc>
                <a:spcPct val="150000"/>
              </a:lnSpc>
              <a:buFont typeface="Arial" panose="020B0604020202020204" pitchFamily="34" charset="0"/>
              <a:buNone/>
            </a:pPr>
            <a:r>
              <a:rPr lang="zh-CN" altLang="en-US" sz="3600" dirty="0">
                <a:solidFill>
                  <a:srgbClr val="0000FF"/>
                </a:solidFill>
              </a:rPr>
              <a:t>定义：</a:t>
            </a:r>
          </a:p>
          <a:p>
            <a:pPr eaLnBrk="1" hangingPunct="1">
              <a:lnSpc>
                <a:spcPct val="90000"/>
              </a:lnSpc>
              <a:buClr>
                <a:schemeClr val="tx1"/>
              </a:buClr>
              <a:buFont typeface="Wingdings" panose="05000000000000000000" pitchFamily="2" charset="2"/>
              <a:buChar char="Ø"/>
            </a:pPr>
            <a:r>
              <a:rPr lang="zh-CN" altLang="en-US" sz="3600" dirty="0"/>
              <a:t>若</a:t>
            </a:r>
            <a:r>
              <a:rPr lang="en-US" altLang="zh-CN" sz="3600" dirty="0"/>
              <a:t>X&gt;0， </a:t>
            </a:r>
            <a:r>
              <a:rPr lang="zh-CN" altLang="en-US" sz="3600" dirty="0"/>
              <a:t>则[</a:t>
            </a:r>
            <a:r>
              <a:rPr lang="en-US" altLang="zh-CN" sz="3600" dirty="0"/>
              <a:t>X]</a:t>
            </a:r>
            <a:r>
              <a:rPr lang="zh-CN" altLang="en-US" sz="3600" baseline="-25000" dirty="0"/>
              <a:t>补</a:t>
            </a:r>
            <a:r>
              <a:rPr lang="zh-CN" altLang="en-US" sz="3600" dirty="0"/>
              <a:t>= [</a:t>
            </a:r>
            <a:r>
              <a:rPr lang="en-US" altLang="zh-CN" sz="3600" dirty="0"/>
              <a:t>X]</a:t>
            </a:r>
            <a:r>
              <a:rPr lang="zh-CN" altLang="en-US" sz="3600" baseline="-25000" dirty="0"/>
              <a:t>反</a:t>
            </a:r>
            <a:r>
              <a:rPr lang="zh-CN" altLang="en-US" sz="3600" dirty="0"/>
              <a:t>= [</a:t>
            </a:r>
            <a:r>
              <a:rPr lang="en-US" altLang="zh-CN" sz="3600" dirty="0"/>
              <a:t>X]</a:t>
            </a:r>
            <a:r>
              <a:rPr lang="zh-CN" altLang="en-US" sz="3600" baseline="-25000" dirty="0"/>
              <a:t>原</a:t>
            </a:r>
          </a:p>
          <a:p>
            <a:pPr eaLnBrk="1" hangingPunct="1">
              <a:lnSpc>
                <a:spcPct val="90000"/>
              </a:lnSpc>
              <a:buClr>
                <a:schemeClr val="tx1"/>
              </a:buClr>
              <a:buFont typeface="Wingdings" panose="05000000000000000000" pitchFamily="2" charset="2"/>
              <a:buChar char="Ø"/>
            </a:pPr>
            <a:r>
              <a:rPr lang="zh-CN" altLang="en-US" sz="3600" dirty="0"/>
              <a:t>若</a:t>
            </a:r>
            <a:r>
              <a:rPr lang="en-US" altLang="zh-CN" sz="3600" dirty="0"/>
              <a:t>X&lt;0， </a:t>
            </a:r>
            <a:r>
              <a:rPr lang="zh-CN" altLang="en-US" sz="3600" dirty="0"/>
              <a:t>则[</a:t>
            </a:r>
            <a:r>
              <a:rPr lang="en-US" altLang="zh-CN" sz="3600" dirty="0"/>
              <a:t>X]</a:t>
            </a:r>
            <a:r>
              <a:rPr lang="zh-CN" altLang="en-US" sz="3600" baseline="-25000" dirty="0"/>
              <a:t>补</a:t>
            </a:r>
            <a:r>
              <a:rPr lang="zh-CN" altLang="en-US" sz="3600" dirty="0"/>
              <a:t>= [</a:t>
            </a:r>
            <a:r>
              <a:rPr lang="en-US" altLang="zh-CN" sz="3600" dirty="0"/>
              <a:t>X]</a:t>
            </a:r>
            <a:r>
              <a:rPr lang="zh-CN" altLang="en-US" sz="3600" baseline="-25000" dirty="0"/>
              <a:t>反</a:t>
            </a:r>
            <a:r>
              <a:rPr lang="zh-CN" altLang="en-US" sz="3600" dirty="0"/>
              <a:t>+1</a:t>
            </a:r>
            <a:r>
              <a:rPr lang="en-US" altLang="zh-CN" sz="3600" dirty="0"/>
              <a:t>=2</a:t>
            </a:r>
            <a:r>
              <a:rPr lang="en-US" altLang="zh-CN" sz="3600" baseline="30000" dirty="0"/>
              <a:t>n</a:t>
            </a:r>
            <a:r>
              <a:rPr lang="en-US" altLang="zh-CN" sz="3600" dirty="0"/>
              <a:t>+X</a:t>
            </a:r>
            <a:endParaRPr lang="zh-CN" altLang="en-US" sz="3600" dirty="0"/>
          </a:p>
          <a:p>
            <a:pPr eaLnBrk="1" hangingPunct="1">
              <a:lnSpc>
                <a:spcPct val="90000"/>
              </a:lnSpc>
              <a:buFont typeface="Arial" panose="020B0604020202020204" pitchFamily="34" charset="0"/>
              <a:buNone/>
            </a:pPr>
            <a:endParaRPr lang="zh-CN" altLang="en-US" sz="2800" dirty="0"/>
          </a:p>
        </p:txBody>
      </p:sp>
      <p:graphicFrame>
        <p:nvGraphicFramePr>
          <p:cNvPr id="3" name="Object 0"/>
          <p:cNvGraphicFramePr>
            <a:graphicFrameLocks noChangeAspect="1"/>
          </p:cNvGraphicFramePr>
          <p:nvPr/>
        </p:nvGraphicFramePr>
        <p:xfrm>
          <a:off x="3008784" y="3897304"/>
          <a:ext cx="5040560" cy="2135831"/>
        </p:xfrm>
        <a:graphic>
          <a:graphicData uri="http://schemas.openxmlformats.org/presentationml/2006/ole">
            <mc:AlternateContent xmlns:mc="http://schemas.openxmlformats.org/markup-compatibility/2006">
              <mc:Choice xmlns:v="urn:schemas-microsoft-com:vml" Requires="v">
                <p:oleObj spid="_x0000_s5149" name="Equation" r:id="rId3" imgW="2087880" imgH="1123315" progId="Equation.DSMT4">
                  <p:embed/>
                </p:oleObj>
              </mc:Choice>
              <mc:Fallback>
                <p:oleObj name="Equation" r:id="rId3" imgW="2087880" imgH="1123315" progId="Equation.DSMT4">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784" y="3897304"/>
                        <a:ext cx="5040560" cy="2135831"/>
                      </a:xfrm>
                      <a:prstGeom prst="rect">
                        <a:avLst/>
                      </a:prstGeom>
                      <a:noFill/>
                      <a:ln>
                        <a:noFill/>
                      </a:ln>
                    </p:spPr>
                  </p:pic>
                </p:oleObj>
              </mc:Fallback>
            </mc:AlternateContent>
          </a:graphicData>
        </a:graphic>
      </p:graphicFrame>
      <p:sp>
        <p:nvSpPr>
          <p:cNvPr id="5" name="Text Box 6"/>
          <p:cNvSpPr>
            <a:spLocks noChangeArrowheads="1"/>
          </p:cNvSpPr>
          <p:nvPr/>
        </p:nvSpPr>
        <p:spPr bwMode="auto">
          <a:xfrm>
            <a:off x="1120106" y="3897304"/>
            <a:ext cx="175316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二进制数：</a:t>
            </a:r>
          </a:p>
        </p:txBody>
      </p:sp>
      <p:sp>
        <p:nvSpPr>
          <p:cNvPr id="6" name="Text Box 7"/>
          <p:cNvSpPr>
            <a:spLocks noChangeArrowheads="1"/>
          </p:cNvSpPr>
          <p:nvPr/>
        </p:nvSpPr>
        <p:spPr bwMode="auto">
          <a:xfrm>
            <a:off x="1120106" y="5312554"/>
            <a:ext cx="175316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补码：</a:t>
            </a:r>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[例]：</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r>
              <a:rPr lang="en-US" altLang="zh-CN" dirty="0">
                <a:latin typeface="Times New Roman" panose="02020603050405020304" pitchFamily="18" charset="0"/>
                <a:cs typeface="Times New Roman" panose="02020603050405020304" pitchFamily="18" charset="0"/>
              </a:rPr>
              <a:t>X= –52= – 0110100</a:t>
            </a:r>
          </a:p>
          <a:p>
            <a:pPr eaLnBrk="1" hangingPunct="1">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        [X]</a:t>
            </a:r>
            <a:r>
              <a:rPr lang="zh-CN" altLang="en-US" baseline="-25000" dirty="0">
                <a:latin typeface="Times New Roman" panose="02020603050405020304" pitchFamily="18" charset="0"/>
                <a:cs typeface="Times New Roman" panose="02020603050405020304" pitchFamily="18" charset="0"/>
              </a:rPr>
              <a:t>原 </a:t>
            </a:r>
            <a:r>
              <a:rPr lang="zh-CN" altLang="en-US" dirty="0">
                <a:latin typeface="Times New Roman" panose="02020603050405020304" pitchFamily="18" charset="0"/>
                <a:cs typeface="Times New Roman" panose="02020603050405020304" pitchFamily="18" charset="0"/>
              </a:rPr>
              <a:t>= </a:t>
            </a:r>
            <a:r>
              <a:rPr lang="zh-CN" altLang="en-US" dirty="0">
                <a:solidFill>
                  <a:srgbClr val="C00000"/>
                </a:solidFill>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0110100</a:t>
            </a:r>
          </a:p>
          <a:p>
            <a:pPr eaLnBrk="1" hangingPunct="1">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X]</a:t>
            </a:r>
            <a:r>
              <a:rPr lang="zh-CN" altLang="en-US" baseline="-25000" dirty="0">
                <a:latin typeface="Times New Roman" panose="02020603050405020304" pitchFamily="18" charset="0"/>
                <a:cs typeface="Times New Roman" panose="02020603050405020304" pitchFamily="18" charset="0"/>
              </a:rPr>
              <a:t>反 </a:t>
            </a:r>
            <a:r>
              <a:rPr lang="zh-CN" altLang="en-US" dirty="0">
                <a:latin typeface="Times New Roman" panose="02020603050405020304" pitchFamily="18" charset="0"/>
                <a:cs typeface="Times New Roman" panose="02020603050405020304" pitchFamily="18" charset="0"/>
              </a:rPr>
              <a:t>= </a:t>
            </a:r>
            <a:r>
              <a:rPr lang="zh-CN" altLang="en-US" dirty="0">
                <a:solidFill>
                  <a:srgbClr val="C00000"/>
                </a:solidFill>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1001011</a:t>
            </a:r>
          </a:p>
          <a:p>
            <a:pPr eaLnBrk="1" hangingPunct="1">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X]</a:t>
            </a:r>
            <a:r>
              <a:rPr lang="zh-CN" altLang="en-US" baseline="-25000" dirty="0">
                <a:latin typeface="Times New Roman" panose="02020603050405020304" pitchFamily="18" charset="0"/>
                <a:cs typeface="Times New Roman" panose="02020603050405020304" pitchFamily="18" charset="0"/>
              </a:rPr>
              <a:t>补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X]</a:t>
            </a:r>
            <a:r>
              <a:rPr lang="zh-CN" altLang="en-US" baseline="-25000" dirty="0">
                <a:latin typeface="Times New Roman" panose="02020603050405020304" pitchFamily="18" charset="0"/>
                <a:cs typeface="Times New Roman" panose="02020603050405020304" pitchFamily="18" charset="0"/>
              </a:rPr>
              <a:t>反</a:t>
            </a:r>
            <a:r>
              <a:rPr lang="zh-CN" altLang="en-US" dirty="0">
                <a:latin typeface="Times New Roman" panose="02020603050405020304" pitchFamily="18" charset="0"/>
                <a:cs typeface="Times New Roman" panose="02020603050405020304" pitchFamily="18" charset="0"/>
              </a:rPr>
              <a:t>+1=</a:t>
            </a:r>
            <a:r>
              <a:rPr lang="zh-CN" altLang="en-US" dirty="0">
                <a:solidFill>
                  <a:srgbClr val="C00000"/>
                </a:solidFill>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1001100</a:t>
            </a:r>
            <a:endParaRPr lang="zh-CN" altLang="en-US" dirty="0">
              <a:solidFill>
                <a:srgbClr val="FFFF00"/>
              </a:solidFill>
              <a:latin typeface="Times New Roman" panose="02020603050405020304" pitchFamily="18" charset="0"/>
              <a:cs typeface="Times New Roman" panose="02020603050405020304" pitchFamily="18" charset="0"/>
            </a:endParaRPr>
          </a:p>
        </p:txBody>
      </p:sp>
      <p:sp>
        <p:nvSpPr>
          <p:cNvPr id="3" name="Text Box 4"/>
          <p:cNvSpPr>
            <a:spLocks noChangeArrowheads="1"/>
          </p:cNvSpPr>
          <p:nvPr/>
        </p:nvSpPr>
        <p:spPr bwMode="auto">
          <a:xfrm>
            <a:off x="1042988" y="4294188"/>
            <a:ext cx="6162264" cy="21605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40000"/>
              </a:lnSpc>
              <a:spcBef>
                <a:spcPct val="0"/>
              </a:spcBef>
              <a:buClrTx/>
              <a:buSzTx/>
              <a:buFontTx/>
              <a:buNone/>
            </a:pPr>
            <a:r>
              <a:rPr kumimoji="1" lang="en-US" altLang="zh-CN" b="1" dirty="0">
                <a:latin typeface="Times New Roman" panose="02020603050405020304" pitchFamily="18" charset="0"/>
                <a:ea typeface="黑体" panose="02010609060101010101" pitchFamily="2" charset="-122"/>
                <a:cs typeface="Times New Roman" panose="02020603050405020304" pitchFamily="18" charset="0"/>
              </a:rPr>
              <a:t>n</a:t>
            </a: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位补码表示数值的范围是</a:t>
            </a:r>
          </a:p>
          <a:p>
            <a:pPr eaLnBrk="1" hangingPunct="1">
              <a:lnSpc>
                <a:spcPct val="140000"/>
              </a:lnSpc>
              <a:spcBef>
                <a:spcPct val="0"/>
              </a:spcBef>
              <a:buClrTx/>
              <a:buSzTx/>
              <a:buFontTx/>
              <a:buNone/>
            </a:pPr>
            <a:endParaRPr kumimoji="1" lang="zh-CN" altLang="en-US" b="1" dirty="0">
              <a:latin typeface="Times New Roman" panose="02020603050405020304" pitchFamily="18" charset="0"/>
            </a:endParaRPr>
          </a:p>
          <a:p>
            <a:pPr eaLnBrk="1" hangingPunct="1">
              <a:lnSpc>
                <a:spcPct val="140000"/>
              </a:lnSpc>
              <a:spcBef>
                <a:spcPct val="0"/>
              </a:spcBef>
              <a:buClrTx/>
              <a:buSzTx/>
              <a:buFontTx/>
              <a:buNone/>
            </a:pP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对应的补码是</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100</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0</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011</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a:t>
            </a:r>
          </a:p>
        </p:txBody>
      </p:sp>
      <p:graphicFrame>
        <p:nvGraphicFramePr>
          <p:cNvPr id="5" name="Object 0"/>
          <p:cNvGraphicFramePr>
            <a:graphicFrameLocks noChangeAspect="1"/>
          </p:cNvGraphicFramePr>
          <p:nvPr/>
        </p:nvGraphicFramePr>
        <p:xfrm>
          <a:off x="2627313" y="5075238"/>
          <a:ext cx="3035300" cy="577850"/>
        </p:xfrm>
        <a:graphic>
          <a:graphicData uri="http://schemas.openxmlformats.org/presentationml/2006/ole">
            <mc:AlternateContent xmlns:mc="http://schemas.openxmlformats.org/markup-compatibility/2006">
              <mc:Choice xmlns:v="urn:schemas-microsoft-com:vml" Requires="v">
                <p:oleObj spid="_x0000_s6173" name="Equation" r:id="rId3" imgW="1123315" imgH="464185" progId="Equation.DSMT4">
                  <p:embed/>
                </p:oleObj>
              </mc:Choice>
              <mc:Fallback>
                <p:oleObj name="Equation" r:id="rId3" imgW="1123315" imgH="464185" progId="Equation.DSMT4">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5075238"/>
                        <a:ext cx="3035300" cy="57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数</a:t>
            </a:r>
            <a:r>
              <a:rPr lang="en-US" altLang="zh-CN" dirty="0">
                <a:latin typeface="黑体" panose="02010609060101010101" pitchFamily="2" charset="-122"/>
                <a:ea typeface="黑体" panose="02010609060101010101" pitchFamily="2" charset="-122"/>
              </a:rPr>
              <a:t>0</a:t>
            </a:r>
            <a:r>
              <a:rPr lang="zh-CN" altLang="en-US" dirty="0">
                <a:latin typeface="黑体" panose="02010609060101010101" pitchFamily="2" charset="-122"/>
                <a:ea typeface="黑体" panose="02010609060101010101" pitchFamily="2" charset="-122"/>
              </a:rPr>
              <a:t>的补码：</a:t>
            </a:r>
          </a:p>
        </p:txBody>
      </p:sp>
      <p:sp>
        <p:nvSpPr>
          <p:cNvPr id="2" name="Rectangle 3"/>
          <p:cNvSpPr>
            <a:spLocks noGrp="1" noChangeArrowheads="1"/>
          </p:cNvSpPr>
          <p:nvPr>
            <p:ph type="body" idx="1"/>
          </p:nvPr>
        </p:nvSpPr>
        <p:spPr>
          <a:xfrm>
            <a:off x="567307" y="1628775"/>
            <a:ext cx="9066213" cy="3590925"/>
          </a:xfrm>
        </p:spPr>
        <p:txBody>
          <a:bodyPr/>
          <a:lstStyle/>
          <a:p>
            <a:pPr eaLnBrk="1" hangingPunct="1">
              <a:buClr>
                <a:schemeClr val="tx1"/>
              </a:buClr>
              <a:buFont typeface="Wingdings" panose="05000000000000000000" pitchFamily="2" charset="2"/>
              <a:buChar char="Ø"/>
            </a:pPr>
            <a:r>
              <a:rPr lang="zh-CN" altLang="en-US" sz="4000" dirty="0"/>
              <a:t>[+0]</a:t>
            </a:r>
            <a:r>
              <a:rPr lang="zh-CN" altLang="en-US" sz="4000" baseline="-25000" dirty="0"/>
              <a:t>补</a:t>
            </a:r>
            <a:r>
              <a:rPr lang="zh-CN" altLang="en-US" sz="4000" dirty="0"/>
              <a:t>= [+0]</a:t>
            </a:r>
            <a:r>
              <a:rPr lang="zh-CN" altLang="en-US" sz="4000" baseline="-25000" dirty="0"/>
              <a:t>原</a:t>
            </a:r>
            <a:r>
              <a:rPr lang="zh-CN" altLang="en-US" sz="4000" dirty="0"/>
              <a:t>=00000000</a:t>
            </a:r>
          </a:p>
          <a:p>
            <a:pPr eaLnBrk="1" hangingPunct="1">
              <a:buClr>
                <a:schemeClr val="tx1"/>
              </a:buClr>
              <a:buFont typeface="Wingdings" panose="05000000000000000000" pitchFamily="2" charset="2"/>
              <a:buChar char="Ø"/>
            </a:pPr>
            <a:r>
              <a:rPr lang="zh-CN" altLang="en-US" sz="4000" dirty="0"/>
              <a:t>[-0]</a:t>
            </a:r>
            <a:r>
              <a:rPr lang="zh-CN" altLang="en-US" sz="4000" baseline="-25000" dirty="0"/>
              <a:t>补</a:t>
            </a:r>
            <a:r>
              <a:rPr lang="zh-CN" altLang="en-US" sz="4000" dirty="0"/>
              <a:t>= [-0]</a:t>
            </a:r>
            <a:r>
              <a:rPr lang="zh-CN" altLang="en-US" sz="4000" baseline="-25000" dirty="0"/>
              <a:t>反</a:t>
            </a:r>
            <a:r>
              <a:rPr lang="zh-CN" altLang="en-US" sz="4000" dirty="0"/>
              <a:t>+1=11111111+1</a:t>
            </a:r>
          </a:p>
          <a:p>
            <a:pPr eaLnBrk="1" hangingPunct="1">
              <a:buFont typeface="Arial" panose="020B0604020202020204" pitchFamily="34" charset="0"/>
              <a:buNone/>
            </a:pPr>
            <a:r>
              <a:rPr lang="zh-CN" altLang="en-US" sz="4000" dirty="0"/>
              <a:t>                         =</a:t>
            </a:r>
            <a:r>
              <a:rPr lang="zh-CN" altLang="en-US" sz="4000" u="sng" dirty="0">
                <a:solidFill>
                  <a:srgbClr val="C00000"/>
                </a:solidFill>
              </a:rPr>
              <a:t>1</a:t>
            </a:r>
            <a:r>
              <a:rPr lang="zh-CN" altLang="en-US" sz="4000" dirty="0"/>
              <a:t>  00000000 </a:t>
            </a:r>
          </a:p>
          <a:p>
            <a:pPr eaLnBrk="1" hangingPunct="1"/>
            <a:endParaRPr lang="zh-CN" altLang="en-US" sz="2800" dirty="0">
              <a:latin typeface="宋体" panose="02010600030101010101" pitchFamily="2" charset="-122"/>
            </a:endParaRPr>
          </a:p>
          <a:p>
            <a:pPr eaLnBrk="1" hangingPunct="1">
              <a:buFont typeface="Arial" panose="020B0604020202020204" pitchFamily="34" charset="0"/>
              <a:buNone/>
            </a:pPr>
            <a:r>
              <a:rPr lang="zh-CN" altLang="en-US" sz="2800" dirty="0">
                <a:solidFill>
                  <a:srgbClr val="C00000"/>
                </a:solidFill>
                <a:latin typeface="宋体" panose="02010600030101010101" pitchFamily="2" charset="-122"/>
              </a:rPr>
              <a:t>            对8位字长，进位被舍掉</a:t>
            </a:r>
            <a:endParaRPr lang="zh-CN" altLang="en-US" sz="4000" dirty="0">
              <a:solidFill>
                <a:srgbClr val="C00000"/>
              </a:solidFill>
            </a:endParaRPr>
          </a:p>
          <a:p>
            <a:pPr eaLnBrk="1" hangingPunct="1">
              <a:buClr>
                <a:schemeClr val="tx1"/>
              </a:buClr>
              <a:buFont typeface="Wingdings" panose="05000000000000000000" pitchFamily="2" charset="2"/>
              <a:buChar char="Ø"/>
            </a:pPr>
            <a:r>
              <a:rPr lang="en-US" altLang="zh-CN" sz="4000" dirty="0">
                <a:latin typeface="宋体" panose="02010600030101010101" pitchFamily="2" charset="-122"/>
              </a:rPr>
              <a:t>∴</a:t>
            </a:r>
            <a:r>
              <a:rPr lang="en-US" altLang="zh-CN" sz="4000" dirty="0"/>
              <a:t>[+0]</a:t>
            </a:r>
            <a:r>
              <a:rPr lang="zh-CN" altLang="en-US" sz="4000" baseline="-25000" dirty="0"/>
              <a:t>补</a:t>
            </a:r>
            <a:r>
              <a:rPr lang="zh-CN" altLang="en-US" sz="4000" dirty="0"/>
              <a:t>= [-0]</a:t>
            </a:r>
            <a:r>
              <a:rPr lang="zh-CN" altLang="en-US" sz="4000" baseline="-25000" dirty="0"/>
              <a:t>补</a:t>
            </a:r>
            <a:r>
              <a:rPr lang="zh-CN" altLang="en-US" sz="4000" dirty="0"/>
              <a:t>= 00000000</a:t>
            </a:r>
          </a:p>
          <a:p>
            <a:pPr eaLnBrk="1" hangingPunct="1">
              <a:buFont typeface="Arial" panose="020B0604020202020204" pitchFamily="34" charset="0"/>
              <a:buNone/>
            </a:pPr>
            <a:endParaRPr lang="zh-CN" altLang="en-US" sz="1600" dirty="0"/>
          </a:p>
          <a:p>
            <a:pPr eaLnBrk="1" hangingPunct="1">
              <a:buFont typeface="Arial" panose="020B0604020202020204" pitchFamily="34" charset="0"/>
              <a:buNone/>
            </a:pPr>
            <a:r>
              <a:rPr lang="zh-CN" altLang="en-US" dirty="0">
                <a:solidFill>
                  <a:srgbClr val="7030A0"/>
                </a:solidFill>
              </a:rPr>
              <a:t>    即：数0的补码是唯一的。</a:t>
            </a:r>
            <a:endParaRPr lang="zh-CN" altLang="en-US" sz="4000" dirty="0">
              <a:solidFill>
                <a:srgbClr val="7030A0"/>
              </a:solidFill>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特殊数10000000</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buClr>
                <a:schemeClr val="tx1"/>
              </a:buClr>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该数在原码中定义为： -0</a:t>
            </a:r>
          </a:p>
          <a:p>
            <a:pPr eaLnBrk="1" hangingPunct="1">
              <a:buClr>
                <a:schemeClr val="tx1"/>
              </a:buClr>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在反码中定义为： -127</a:t>
            </a:r>
          </a:p>
          <a:p>
            <a:pPr eaLnBrk="1" hangingPunct="1">
              <a:buClr>
                <a:schemeClr val="tx1"/>
              </a:buClr>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在补码中定义为： -128</a:t>
            </a:r>
          </a:p>
          <a:p>
            <a:pPr eaLnBrk="1" hangingPunct="1">
              <a:buClr>
                <a:schemeClr val="tx1"/>
              </a:buClr>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对无符号数：</a:t>
            </a:r>
            <a:r>
              <a:rPr lang="en-US" altLang="zh-CN" dirty="0">
                <a:latin typeface="+mj-ea"/>
                <a:ea typeface="+mj-ea"/>
                <a:cs typeface="Times New Roman" panose="02020603050405020304" pitchFamily="18" charset="0"/>
              </a:rPr>
              <a:t>(10000000)</a:t>
            </a:r>
            <a:r>
              <a:rPr lang="zh-CN" altLang="en-US" baseline="-25000" dirty="0">
                <a:latin typeface="+mj-ea"/>
                <a:ea typeface="+mj-ea"/>
                <a:cs typeface="Times New Roman" panose="02020603050405020304" pitchFamily="18" charset="0"/>
              </a:rPr>
              <a:t>２ </a:t>
            </a:r>
            <a:r>
              <a:rPr lang="en-US" altLang="zh-CN" dirty="0">
                <a:latin typeface="+mj-ea"/>
                <a:ea typeface="+mj-ea"/>
                <a:cs typeface="Times New Roman" panose="02020603050405020304" pitchFamily="18" charset="0"/>
              </a:rPr>
              <a:t>= 128</a:t>
            </a:r>
          </a:p>
          <a:p>
            <a:pPr eaLnBrk="1" hangingPunct="1"/>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第</a:t>
            </a:r>
            <a:r>
              <a:rPr lang="zh-CN" altLang="en-US" sz="3200" dirty="0"/>
              <a:t> </a:t>
            </a:r>
            <a:r>
              <a:rPr lang="en-US" altLang="zh-CN" dirty="0"/>
              <a:t>1</a:t>
            </a:r>
            <a:r>
              <a:rPr lang="en-US" altLang="zh-CN" sz="3200" dirty="0"/>
              <a:t> </a:t>
            </a:r>
            <a:r>
              <a:rPr lang="zh-CN" altLang="en-US" dirty="0"/>
              <a:t>章   绪论</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720090" lvl="1" indent="-342900">
              <a:lnSpc>
                <a:spcPts val="3250"/>
              </a:lnSpc>
              <a:spcBef>
                <a:spcPts val="0"/>
              </a:spcBef>
              <a:buClr>
                <a:srgbClr val="333399"/>
              </a:buClr>
              <a:buSzPct val="75000"/>
              <a:buFont typeface="Arial" panose="020B0604020202020204"/>
              <a:buChar char="•"/>
              <a:tabLst>
                <a:tab pos="520700" algn="l"/>
                <a:tab pos="1009650" algn="l"/>
              </a:tabLst>
              <a:defRPr/>
            </a:pPr>
            <a:r>
              <a:rPr lang="en-US" altLang="zh-CN" sz="3200" dirty="0">
                <a:latin typeface="微软雅黑" panose="020B0503020204020204" pitchFamily="34" charset="-122"/>
                <a:ea typeface="微软雅黑" panose="020B0503020204020204" pitchFamily="34" charset="-122"/>
                <a:cs typeface="+mn-cs"/>
              </a:rPr>
              <a:t>1-1 </a:t>
            </a:r>
            <a:r>
              <a:rPr lang="zh-CN" altLang="en-US" sz="3200" dirty="0">
                <a:latin typeface="微软雅黑" panose="020B0503020204020204" pitchFamily="34" charset="-122"/>
                <a:ea typeface="微软雅黑" panose="020B0503020204020204" pitchFamily="34" charset="-122"/>
                <a:cs typeface="+mn-cs"/>
              </a:rPr>
              <a:t>微型计算机的发展概况</a:t>
            </a:r>
          </a:p>
          <a:p>
            <a:pPr marL="1120140" lvl="1">
              <a:lnSpc>
                <a:spcPts val="855"/>
              </a:lnSpc>
              <a:spcBef>
                <a:spcPts val="0"/>
              </a:spcBef>
              <a:buFont typeface="Arial" panose="020B0604020202020204"/>
              <a:buChar char="•"/>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a:p>
            <a:pPr marL="1120140" lvl="1">
              <a:lnSpc>
                <a:spcPts val="855"/>
              </a:lnSpc>
              <a:spcBef>
                <a:spcPts val="0"/>
              </a:spcBef>
              <a:buFont typeface="Arial" panose="020B0604020202020204"/>
              <a:buChar char="•"/>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a:p>
            <a:pPr marL="1120140" lvl="1">
              <a:lnSpc>
                <a:spcPts val="855"/>
              </a:lnSpc>
              <a:spcBef>
                <a:spcPts val="0"/>
              </a:spcBef>
              <a:buFont typeface="Arial" panose="020B0604020202020204"/>
              <a:buChar char="•"/>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a:p>
            <a:pPr marL="1120140" lvl="1">
              <a:lnSpc>
                <a:spcPts val="2695"/>
              </a:lnSpc>
              <a:spcBef>
                <a:spcPts val="0"/>
              </a:spcBef>
              <a:buFont typeface="Arial" panose="020B0604020202020204"/>
              <a:buChar char="•"/>
              <a:tabLst>
                <a:tab pos="520700" algn="l"/>
                <a:tab pos="1009650" algn="l"/>
              </a:tabLst>
              <a:defRPr/>
            </a:pPr>
            <a:r>
              <a:rPr lang="zh-CN" altLang="en-US"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CC"/>
                </a:solidFill>
                <a:latin typeface="微软雅黑" panose="020B0503020204020204" pitchFamily="34" charset="-122"/>
                <a:ea typeface="微软雅黑" panose="020B0503020204020204" pitchFamily="34" charset="-122"/>
              </a:rPr>
              <a:t>电子计算机的发展史</a:t>
            </a:r>
          </a:p>
          <a:p>
            <a:pPr marL="1120140" lvl="1">
              <a:lnSpc>
                <a:spcPts val="855"/>
              </a:lnSpc>
              <a:spcBef>
                <a:spcPts val="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1120140" lvl="1">
              <a:lnSpc>
                <a:spcPts val="855"/>
              </a:lnSpc>
              <a:spcBef>
                <a:spcPts val="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1120140" lvl="1">
              <a:lnSpc>
                <a:spcPts val="855"/>
              </a:lnSpc>
              <a:spcBef>
                <a:spcPts val="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1120140" lvl="1">
              <a:lnSpc>
                <a:spcPts val="2610"/>
              </a:lnSpc>
              <a:spcBef>
                <a:spcPts val="0"/>
              </a:spcBef>
              <a:buFont typeface="Arial" panose="020B0604020202020204"/>
              <a:buChar char="•"/>
              <a:tabLst>
                <a:tab pos="520700" algn="l"/>
                <a:tab pos="1009650" algn="l"/>
              </a:tabLst>
              <a:defRPr/>
            </a:pPr>
            <a:r>
              <a:rPr lang="zh-CN" altLang="en-US" sz="2400" dirty="0">
                <a:solidFill>
                  <a:srgbClr val="0000CC"/>
                </a:solidFill>
                <a:latin typeface="微软雅黑" panose="020B0503020204020204" pitchFamily="34" charset="-122"/>
                <a:ea typeface="微软雅黑" panose="020B0503020204020204" pitchFamily="34" charset="-122"/>
              </a:rPr>
              <a:t>	微型计算机的发展史</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3250"/>
              </a:lnSpc>
              <a:spcBef>
                <a:spcPts val="0"/>
              </a:spcBef>
              <a:buFont typeface="Arial" panose="020B0604020202020204"/>
              <a:buChar char="•"/>
              <a:tabLst>
                <a:tab pos="520700" algn="l"/>
                <a:tab pos="1009650" algn="l"/>
              </a:tabLst>
              <a:defRPr/>
            </a:pPr>
            <a:r>
              <a:rPr lang="en-US" altLang="zh-CN" sz="3200" dirty="0">
                <a:solidFill>
                  <a:srgbClr val="000000"/>
                </a:solidFill>
                <a:latin typeface="微软雅黑" panose="020B0503020204020204" pitchFamily="34" charset="-122"/>
                <a:ea typeface="微软雅黑" panose="020B0503020204020204" pitchFamily="34" charset="-122"/>
              </a:rPr>
              <a:t>1-2 </a:t>
            </a:r>
            <a:r>
              <a:rPr lang="zh-CN" altLang="en-US" sz="3200" dirty="0">
                <a:solidFill>
                  <a:srgbClr val="000000"/>
                </a:solidFill>
                <a:latin typeface="微软雅黑" panose="020B0503020204020204" pitchFamily="34" charset="-122"/>
                <a:ea typeface="微软雅黑" panose="020B0503020204020204" pitchFamily="34" charset="-122"/>
              </a:rPr>
              <a:t>微型计算机系统</a:t>
            </a:r>
          </a:p>
          <a:p>
            <a:pPr marL="720090">
              <a:lnSpc>
                <a:spcPts val="855"/>
              </a:lnSpc>
              <a:spcBef>
                <a:spcPts val="0"/>
              </a:spcBef>
              <a:buFont typeface="Arial" panose="020B0604020202020204"/>
              <a:buChar char="•"/>
              <a:tabLst>
                <a:tab pos="520700" algn="l"/>
                <a:tab pos="1009650"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0"/>
              </a:spcBef>
              <a:buFont typeface="Arial" panose="020B0604020202020204"/>
              <a:buChar char="•"/>
              <a:tabLst>
                <a:tab pos="520700" algn="l"/>
                <a:tab pos="1009650" algn="l"/>
              </a:tabLst>
              <a:defRPr/>
            </a:pPr>
            <a:r>
              <a:rPr lang="en-US" altLang="zh-CN" sz="3200" dirty="0">
                <a:solidFill>
                  <a:srgbClr val="000000"/>
                </a:solidFill>
                <a:latin typeface="微软雅黑" panose="020B0503020204020204" pitchFamily="34" charset="-122"/>
                <a:ea typeface="微软雅黑" panose="020B0503020204020204" pitchFamily="34" charset="-122"/>
              </a:rPr>
              <a:t>1-3 </a:t>
            </a:r>
            <a:r>
              <a:rPr lang="zh-CN" altLang="en-US" sz="3200" dirty="0">
                <a:solidFill>
                  <a:srgbClr val="000000"/>
                </a:solidFill>
                <a:latin typeface="微软雅黑" panose="020B0503020204020204" pitchFamily="34" charset="-122"/>
                <a:ea typeface="微软雅黑" panose="020B0503020204020204" pitchFamily="34" charset="-122"/>
              </a:rPr>
              <a:t>计算机数据格式</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8</a:t>
            </a:r>
            <a:r>
              <a:rPr lang="zh-CN" altLang="en-US" dirty="0">
                <a:latin typeface="黑体" panose="02010609060101010101" pitchFamily="2" charset="-122"/>
                <a:ea typeface="黑体" panose="02010609060101010101" pitchFamily="2" charset="-122"/>
              </a:rPr>
              <a:t>位有符号数的表示范围：</a:t>
            </a:r>
          </a:p>
        </p:txBody>
      </p:sp>
      <p:sp>
        <p:nvSpPr>
          <p:cNvPr id="2" name="Rectangle 3"/>
          <p:cNvSpPr txBox="1">
            <a:spLocks noChangeArrowheads="1"/>
          </p:cNvSpPr>
          <p:nvPr/>
        </p:nvSpPr>
        <p:spPr bwMode="auto">
          <a:xfrm>
            <a:off x="1008062" y="1844824"/>
            <a:ext cx="8040687"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en-US" sz="4000" kern="0" dirty="0">
                <a:latin typeface="Times New Roman" panose="02020603050405020304" pitchFamily="18" charset="0"/>
                <a:cs typeface="Times New Roman" panose="02020603050405020304" pitchFamily="18" charset="0"/>
              </a:rPr>
              <a:t>对8位二进制数：</a:t>
            </a:r>
          </a:p>
          <a:p>
            <a:pPr lvl="1">
              <a:buClr>
                <a:schemeClr val="tx1"/>
              </a:buClr>
              <a:buFont typeface="Wingdings" panose="05000000000000000000" pitchFamily="2" charset="2"/>
              <a:buChar char="Ø"/>
            </a:pPr>
            <a:r>
              <a:rPr lang="zh-CN" altLang="en-US" sz="3600" kern="0" dirty="0">
                <a:latin typeface="Times New Roman" panose="02020603050405020304" pitchFamily="18" charset="0"/>
                <a:cs typeface="Times New Roman" panose="02020603050405020304" pitchFamily="18" charset="0"/>
              </a:rPr>
              <a:t>原码： -127 ~ +127</a:t>
            </a:r>
          </a:p>
          <a:p>
            <a:pPr lvl="1">
              <a:buClr>
                <a:schemeClr val="tx1"/>
              </a:buClr>
              <a:buFont typeface="Wingdings" panose="05000000000000000000" pitchFamily="2" charset="2"/>
              <a:buChar char="Ø"/>
            </a:pPr>
            <a:r>
              <a:rPr lang="zh-CN" altLang="en-US" sz="3600" kern="0" dirty="0">
                <a:latin typeface="Times New Roman" panose="02020603050405020304" pitchFamily="18" charset="0"/>
                <a:cs typeface="Times New Roman" panose="02020603050405020304" pitchFamily="18" charset="0"/>
              </a:rPr>
              <a:t>反码： -127 ~ +127</a:t>
            </a:r>
          </a:p>
          <a:p>
            <a:pPr lvl="1">
              <a:buClr>
                <a:schemeClr val="tx1"/>
              </a:buClr>
              <a:buFont typeface="Wingdings" panose="05000000000000000000" pitchFamily="2" charset="2"/>
              <a:buChar char="Ø"/>
            </a:pPr>
            <a:r>
              <a:rPr lang="zh-CN" altLang="en-US" sz="3600" kern="0" dirty="0">
                <a:latin typeface="Times New Roman" panose="02020603050405020304" pitchFamily="18" charset="0"/>
                <a:cs typeface="Times New Roman" panose="02020603050405020304" pitchFamily="18" charset="0"/>
              </a:rPr>
              <a:t>补码： -128 ~ +127</a:t>
            </a:r>
          </a:p>
          <a:p>
            <a:endParaRPr lang="zh-CN" altLang="en-US" kern="0" dirty="0">
              <a:latin typeface="Times New Roman" panose="02020603050405020304" pitchFamily="18" charset="0"/>
              <a:cs typeface="Times New Roman" panose="02020603050405020304" pitchFamily="18" charset="0"/>
            </a:endParaRPr>
          </a:p>
          <a:p>
            <a:endParaRPr lang="zh-CN" altLang="en-US" kern="0" dirty="0">
              <a:solidFill>
                <a:schemeClr val="folHlink"/>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2</a:t>
            </a:r>
            <a:r>
              <a:rPr lang="zh-CN" altLang="en-US" sz="3600" dirty="0">
                <a:latin typeface="黑体" panose="02010609060101010101" pitchFamily="2" charset="-122"/>
                <a:ea typeface="黑体" panose="02010609060101010101" pitchFamily="2" charset="-122"/>
              </a:rPr>
              <a:t>） 有符号二进制数与十进制的转换</a:t>
            </a:r>
          </a:p>
        </p:txBody>
      </p:sp>
      <p:sp>
        <p:nvSpPr>
          <p:cNvPr id="2" name="Rectangle 3"/>
          <p:cNvSpPr>
            <a:spLocks noGrp="1" noChangeArrowheads="1"/>
          </p:cNvSpPr>
          <p:nvPr>
            <p:ph type="body" idx="1"/>
          </p:nvPr>
        </p:nvSpPr>
        <p:spPr>
          <a:xfrm>
            <a:off x="495300" y="1628775"/>
            <a:ext cx="9066213" cy="3590925"/>
          </a:xfrm>
        </p:spPr>
        <p:txBody>
          <a:bodyPr/>
          <a:lstStyle/>
          <a:p>
            <a:pPr eaLnBrk="1" hangingPunct="1">
              <a:buFont typeface="Arial" panose="020B0604020202020204" pitchFamily="34" charset="0"/>
              <a:buNone/>
            </a:pPr>
            <a:r>
              <a:rPr lang="zh-CN" altLang="en-US" sz="4000" dirty="0"/>
              <a:t>对用补码表示的二进制数：</a:t>
            </a:r>
          </a:p>
          <a:p>
            <a:pPr eaLnBrk="1" hangingPunct="1">
              <a:buFont typeface="Arial" panose="020B0604020202020204" pitchFamily="34" charset="0"/>
              <a:buNone/>
            </a:pPr>
            <a:r>
              <a:rPr lang="zh-CN" altLang="en-US" sz="4000" dirty="0"/>
              <a:t>     </a:t>
            </a:r>
          </a:p>
          <a:p>
            <a:pPr eaLnBrk="1" hangingPunct="1">
              <a:buFont typeface="Arial" panose="020B0604020202020204" pitchFamily="34" charset="0"/>
              <a:buNone/>
            </a:pPr>
            <a:r>
              <a:rPr lang="zh-CN" altLang="en-US" sz="4000" dirty="0">
                <a:solidFill>
                  <a:srgbClr val="0000FF"/>
                </a:solidFill>
              </a:rPr>
              <a:t>      1）求出真值</a:t>
            </a:r>
          </a:p>
          <a:p>
            <a:pPr eaLnBrk="1" hangingPunct="1">
              <a:buFont typeface="Arial" panose="020B0604020202020204" pitchFamily="34" charset="0"/>
              <a:buNone/>
            </a:pPr>
            <a:r>
              <a:rPr lang="zh-CN" altLang="en-US" sz="4000" dirty="0">
                <a:solidFill>
                  <a:srgbClr val="0000FF"/>
                </a:solidFill>
              </a:rPr>
              <a:t>      2）进行转换</a:t>
            </a:r>
          </a:p>
          <a:p>
            <a:pPr eaLnBrk="1" hangingPunct="1"/>
            <a:endParaRPr lang="zh-CN" altLang="en-US" dirty="0"/>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[例]：</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lnSpc>
                <a:spcPct val="90000"/>
              </a:lnSpc>
            </a:pPr>
            <a:r>
              <a:rPr lang="zh-CN" altLang="en-US" dirty="0">
                <a:latin typeface="Times New Roman" panose="02020603050405020304" pitchFamily="18" charset="0"/>
                <a:cs typeface="Times New Roman" panose="02020603050405020304" pitchFamily="18" charset="0"/>
              </a:rPr>
              <a:t>将一个用补码表示的二进制数转换为十进制数</a:t>
            </a:r>
          </a:p>
          <a:p>
            <a:pPr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[X]</a:t>
            </a:r>
            <a:r>
              <a:rPr lang="zh-CN" altLang="en-US" sz="2800" baseline="-25000" dirty="0">
                <a:latin typeface="Times New Roman" panose="02020603050405020304" pitchFamily="18" charset="0"/>
                <a:cs typeface="Times New Roman" panose="02020603050405020304" pitchFamily="18" charset="0"/>
              </a:rPr>
              <a:t>补 </a:t>
            </a:r>
            <a:r>
              <a:rPr lang="zh-CN" altLang="en-US" sz="2800" dirty="0">
                <a:latin typeface="Times New Roman" panose="02020603050405020304" pitchFamily="18" charset="0"/>
                <a:cs typeface="Times New Roman" panose="02020603050405020304" pitchFamily="18" charset="0"/>
              </a:rPr>
              <a:t>= </a:t>
            </a:r>
            <a:r>
              <a:rPr lang="zh-CN" altLang="en-US" sz="2800" u="sng" dirty="0">
                <a:solidFill>
                  <a:schemeClr val="hlink"/>
                </a:solidFill>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cs typeface="Times New Roman" panose="02020603050405020304" pitchFamily="18" charset="0"/>
              </a:rPr>
              <a:t> 0101110</a:t>
            </a:r>
            <a:r>
              <a:rPr lang="en-US" altLang="zh-CN" sz="2800" dirty="0">
                <a:latin typeface="Times New Roman" panose="02020603050405020304" pitchFamily="18" charset="0"/>
                <a:cs typeface="Times New Roman" panose="02020603050405020304" pitchFamily="18" charset="0"/>
              </a:rPr>
              <a:t>B       </a:t>
            </a:r>
            <a:r>
              <a:rPr lang="zh-CN" altLang="en-US" sz="2800" dirty="0">
                <a:latin typeface="Times New Roman" panose="02020603050405020304" pitchFamily="18" charset="0"/>
                <a:cs typeface="Times New Roman" panose="02020603050405020304" pitchFamily="18" charset="0"/>
              </a:rPr>
              <a:t>真值为：+0101110</a:t>
            </a:r>
            <a:r>
              <a:rPr lang="en-US" altLang="zh-CN" sz="2800" dirty="0">
                <a:latin typeface="Times New Roman" panose="02020603050405020304" pitchFamily="18" charset="0"/>
                <a:cs typeface="Times New Roman" panose="02020603050405020304" pitchFamily="18" charset="0"/>
              </a:rPr>
              <a:t>B</a:t>
            </a:r>
          </a:p>
          <a:p>
            <a:pPr eaLnBrk="1" hangingPunct="1">
              <a:lnSpc>
                <a:spcPct val="90000"/>
              </a:lnSpc>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                 </a:t>
            </a:r>
            <a:r>
              <a:rPr lang="zh-CN" altLang="en-US" sz="2000" dirty="0">
                <a:solidFill>
                  <a:srgbClr val="C00000"/>
                </a:solidFill>
                <a:latin typeface="Times New Roman" panose="02020603050405020304" pitchFamily="18" charset="0"/>
                <a:cs typeface="Times New Roman" panose="02020603050405020304" pitchFamily="18" charset="0"/>
              </a:rPr>
              <a:t>正数</a:t>
            </a:r>
            <a:r>
              <a:rPr lang="zh-CN" altLang="en-US" sz="2000" dirty="0">
                <a:solidFill>
                  <a:srgbClr val="66FFFF"/>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p>
          <a:p>
            <a:pPr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所以：</a:t>
            </a:r>
            <a:r>
              <a:rPr lang="en-US" altLang="zh-CN" sz="2800" dirty="0">
                <a:latin typeface="Times New Roman" panose="02020603050405020304" pitchFamily="18" charset="0"/>
                <a:cs typeface="Times New Roman" panose="02020603050405020304" pitchFamily="18" charset="0"/>
              </a:rPr>
              <a:t>X=+46</a:t>
            </a:r>
          </a:p>
          <a:p>
            <a:pPr eaLnBrk="1" hangingPunct="1">
              <a:lnSpc>
                <a:spcPct val="90000"/>
              </a:lnSpc>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    2)  </a:t>
            </a:r>
            <a:r>
              <a:rPr lang="en-US" altLang="zh-CN" sz="2800" dirty="0">
                <a:latin typeface="Times New Roman" panose="02020603050405020304" pitchFamily="18" charset="0"/>
                <a:cs typeface="Times New Roman" panose="02020603050405020304" pitchFamily="18" charset="0"/>
              </a:rPr>
              <a:t>[X]</a:t>
            </a:r>
            <a:r>
              <a:rPr lang="zh-CN" altLang="en-US" sz="2800" baseline="-25000" dirty="0">
                <a:latin typeface="Times New Roman" panose="02020603050405020304" pitchFamily="18" charset="0"/>
                <a:cs typeface="Times New Roman" panose="02020603050405020304" pitchFamily="18" charset="0"/>
              </a:rPr>
              <a:t>补 </a:t>
            </a:r>
            <a:r>
              <a:rPr lang="zh-CN" altLang="en-US" sz="2800" dirty="0">
                <a:latin typeface="Times New Roman" panose="02020603050405020304" pitchFamily="18" charset="0"/>
                <a:cs typeface="Times New Roman" panose="02020603050405020304" pitchFamily="18" charset="0"/>
              </a:rPr>
              <a:t>= </a:t>
            </a:r>
            <a:r>
              <a:rPr lang="zh-CN" altLang="en-US" sz="2800" u="sng" dirty="0">
                <a:solidFill>
                  <a:schemeClr val="hlink"/>
                </a:solidFill>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 1010010</a:t>
            </a:r>
            <a:r>
              <a:rPr lang="en-US" altLang="zh-CN" sz="2800" dirty="0">
                <a:latin typeface="Times New Roman" panose="02020603050405020304" pitchFamily="18" charset="0"/>
                <a:cs typeface="Times New Roman" panose="02020603050405020304" pitchFamily="18" charset="0"/>
              </a:rPr>
              <a:t>B </a:t>
            </a:r>
          </a:p>
          <a:p>
            <a:pPr eaLnBrk="1" hangingPunct="1">
              <a:lnSpc>
                <a:spcPct val="140000"/>
              </a:lnSpc>
              <a:buFont typeface="Arial" panose="020B0604020202020204" pitchFamily="34" charset="0"/>
              <a:buNone/>
            </a:pPr>
            <a:r>
              <a:rPr lang="zh-CN" altLang="en-US" sz="2800" dirty="0">
                <a:latin typeface="Times New Roman" panose="02020603050405020304" pitchFamily="18" charset="0"/>
                <a:cs typeface="Times New Roman" panose="02020603050405020304" pitchFamily="18" charset="0"/>
              </a:rPr>
              <a:t>                    </a:t>
            </a:r>
            <a:r>
              <a:rPr lang="zh-CN" altLang="en-US" sz="2000" dirty="0">
                <a:solidFill>
                  <a:srgbClr val="C00000"/>
                </a:solidFill>
                <a:latin typeface="Times New Roman" panose="02020603050405020304" pitchFamily="18" charset="0"/>
                <a:cs typeface="Times New Roman" panose="02020603050405020304" pitchFamily="18" charset="0"/>
              </a:rPr>
              <a:t>负数</a:t>
            </a:r>
          </a:p>
          <a:p>
            <a:pPr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X = [[X]</a:t>
            </a:r>
            <a:r>
              <a:rPr lang="zh-CN" altLang="en-US" sz="2800" baseline="-25000" dirty="0">
                <a:latin typeface="Times New Roman" panose="02020603050405020304" pitchFamily="18" charset="0"/>
                <a:cs typeface="Times New Roman" panose="02020603050405020304" pitchFamily="18" charset="0"/>
              </a:rPr>
              <a:t>补</a:t>
            </a:r>
            <a:r>
              <a:rPr lang="zh-CN" altLang="en-US" sz="2800" dirty="0">
                <a:latin typeface="Times New Roman" panose="02020603050405020304" pitchFamily="18" charset="0"/>
                <a:cs typeface="Times New Roman" panose="02020603050405020304" pitchFamily="18" charset="0"/>
              </a:rPr>
              <a:t>]</a:t>
            </a:r>
            <a:r>
              <a:rPr lang="zh-CN" altLang="en-US" sz="2800" baseline="-25000" dirty="0">
                <a:latin typeface="Times New Roman" panose="02020603050405020304" pitchFamily="18" charset="0"/>
                <a:cs typeface="Times New Roman" panose="02020603050405020304" pitchFamily="18" charset="0"/>
              </a:rPr>
              <a:t>补 </a:t>
            </a:r>
            <a:r>
              <a:rPr lang="zh-CN" altLang="en-US" sz="2800" dirty="0">
                <a:latin typeface="Times New Roman" panose="02020603050405020304" pitchFamily="18" charset="0"/>
                <a:cs typeface="Times New Roman" panose="02020603050405020304" pitchFamily="18" charset="0"/>
              </a:rPr>
              <a:t>= [11010010]</a:t>
            </a:r>
            <a:r>
              <a:rPr lang="zh-CN" altLang="en-US" sz="2800" baseline="-25000" dirty="0">
                <a:latin typeface="Times New Roman" panose="02020603050405020304" pitchFamily="18" charset="0"/>
                <a:cs typeface="Times New Roman" panose="02020603050405020304" pitchFamily="18" charset="0"/>
              </a:rPr>
              <a:t>补</a:t>
            </a:r>
            <a:endParaRPr lang="zh-CN" altLang="en-US" sz="2800" dirty="0">
              <a:latin typeface="Times New Roman" panose="02020603050405020304" pitchFamily="18" charset="0"/>
              <a:cs typeface="Times New Roman" panose="02020603050405020304" pitchFamily="18" charset="0"/>
            </a:endParaRPr>
          </a:p>
          <a:p>
            <a:pPr eaLnBrk="1" hangingPunct="1">
              <a:lnSpc>
                <a:spcPct val="90000"/>
              </a:lnSpc>
              <a:buFont typeface="Arial" panose="020B0604020202020204" pitchFamily="34" charset="0"/>
              <a:buNone/>
            </a:pPr>
            <a:r>
              <a:rPr lang="zh-CN" altLang="en-US" sz="2800" dirty="0">
                <a:latin typeface="Times New Roman" panose="02020603050405020304" pitchFamily="18" charset="0"/>
                <a:cs typeface="Times New Roman" panose="02020603050405020304" pitchFamily="18" charset="0"/>
              </a:rPr>
              <a:t>              = </a:t>
            </a:r>
            <a:r>
              <a:rPr lang="en-GB" altLang="en-US" sz="2800" dirty="0">
                <a:latin typeface="Times New Roman" panose="02020603050405020304" pitchFamily="18" charset="0"/>
                <a:ea typeface="楷体_GB2312" pitchFamily="1" charset="-122"/>
                <a:cs typeface="Times New Roman" panose="02020603050405020304" pitchFamily="18" charset="0"/>
              </a:rPr>
              <a:t>-</a:t>
            </a:r>
            <a:r>
              <a:rPr lang="en-GB" altLang="zh-CN" sz="2800" dirty="0">
                <a:latin typeface="Times New Roman" panose="02020603050405020304" pitchFamily="18" charset="0"/>
                <a:ea typeface="楷体_GB2312" pitchFamily="1" charset="-122"/>
                <a:cs typeface="Times New Roman" panose="02020603050405020304" pitchFamily="18" charset="0"/>
              </a:rPr>
              <a:t> </a:t>
            </a:r>
            <a:r>
              <a:rPr lang="en-GB" altLang="en-US" sz="2800" dirty="0">
                <a:latin typeface="Times New Roman" panose="02020603050405020304" pitchFamily="18" charset="0"/>
                <a:ea typeface="楷体_GB2312" pitchFamily="1" charset="-122"/>
                <a:cs typeface="Times New Roman" panose="02020603050405020304" pitchFamily="18" charset="0"/>
              </a:rPr>
              <a:t>0101110</a:t>
            </a:r>
            <a:endParaRPr lang="en-GB" altLang="zh-CN" sz="2800" dirty="0">
              <a:latin typeface="Times New Roman" panose="02020603050405020304" pitchFamily="18" charset="0"/>
              <a:ea typeface="楷体_GB2312" pitchFamily="1" charset="-122"/>
              <a:cs typeface="Times New Roman" panose="02020603050405020304" pitchFamily="18" charset="0"/>
            </a:endParaRPr>
          </a:p>
          <a:p>
            <a:pPr eaLnBrk="1" hangingPunct="1">
              <a:lnSpc>
                <a:spcPct val="90000"/>
              </a:lnSpc>
              <a:buFont typeface="Arial" panose="020B0604020202020204" pitchFamily="34" charset="0"/>
              <a:buNone/>
            </a:pPr>
            <a:r>
              <a:rPr lang="zh-CN" altLang="en-US" sz="2800" dirty="0">
                <a:latin typeface="Times New Roman" panose="02020603050405020304" pitchFamily="18" charset="0"/>
                <a:cs typeface="Times New Roman" panose="02020603050405020304" pitchFamily="18" charset="0"/>
              </a:rPr>
              <a:t>          </a:t>
            </a:r>
            <a:r>
              <a:rPr lang="zh-CN" altLang="en-US" sz="2800" dirty="0">
                <a:solidFill>
                  <a:srgbClr val="7030A0"/>
                </a:solidFill>
                <a:latin typeface="Times New Roman" panose="02020603050405020304" pitchFamily="18" charset="0"/>
                <a:cs typeface="Times New Roman" panose="02020603050405020304" pitchFamily="18" charset="0"/>
              </a:rPr>
              <a:t>所以：</a:t>
            </a:r>
            <a:r>
              <a:rPr lang="en-US" altLang="zh-CN" sz="2800" dirty="0">
                <a:solidFill>
                  <a:srgbClr val="7030A0"/>
                </a:solidFill>
                <a:latin typeface="Times New Roman" panose="02020603050405020304" pitchFamily="18" charset="0"/>
                <a:cs typeface="Times New Roman" panose="02020603050405020304" pitchFamily="18" charset="0"/>
              </a:rPr>
              <a:t>X</a:t>
            </a:r>
            <a:r>
              <a:rPr lang="en-GB" altLang="en-US" sz="2800" dirty="0">
                <a:solidFill>
                  <a:srgbClr val="7030A0"/>
                </a:solidFill>
                <a:latin typeface="Times New Roman" panose="02020603050405020304" pitchFamily="18" charset="0"/>
                <a:ea typeface="楷体_GB2312" pitchFamily="1" charset="-122"/>
                <a:cs typeface="Times New Roman" panose="02020603050405020304" pitchFamily="18" charset="0"/>
              </a:rPr>
              <a:t> =</a:t>
            </a:r>
            <a:r>
              <a:rPr lang="en-GB" altLang="zh-CN" sz="2800" dirty="0">
                <a:solidFill>
                  <a:srgbClr val="7030A0"/>
                </a:solidFill>
                <a:latin typeface="Times New Roman" panose="02020603050405020304" pitchFamily="18" charset="0"/>
                <a:ea typeface="楷体_GB2312" pitchFamily="1" charset="-122"/>
                <a:cs typeface="Times New Roman" panose="02020603050405020304" pitchFamily="18" charset="0"/>
              </a:rPr>
              <a:t> </a:t>
            </a:r>
            <a:r>
              <a:rPr lang="en-GB" altLang="en-US" sz="2800" dirty="0">
                <a:solidFill>
                  <a:srgbClr val="7030A0"/>
                </a:solidFill>
                <a:latin typeface="Times New Roman" panose="02020603050405020304" pitchFamily="18" charset="0"/>
                <a:ea typeface="楷体_GB2312" pitchFamily="1" charset="-122"/>
                <a:cs typeface="Times New Roman" panose="02020603050405020304" pitchFamily="18" charset="0"/>
              </a:rPr>
              <a:t>-</a:t>
            </a:r>
            <a:r>
              <a:rPr lang="en-GB" altLang="zh-CN" sz="2800" dirty="0">
                <a:solidFill>
                  <a:srgbClr val="7030A0"/>
                </a:solidFill>
                <a:latin typeface="Times New Roman" panose="02020603050405020304" pitchFamily="18" charset="0"/>
                <a:ea typeface="楷体_GB2312" pitchFamily="1" charset="-122"/>
                <a:cs typeface="Times New Roman" panose="02020603050405020304" pitchFamily="18" charset="0"/>
              </a:rPr>
              <a:t> </a:t>
            </a:r>
            <a:r>
              <a:rPr lang="zh-CN" altLang="en-US" sz="2800" dirty="0">
                <a:solidFill>
                  <a:srgbClr val="7030A0"/>
                </a:solidFill>
                <a:latin typeface="Times New Roman" panose="02020603050405020304" pitchFamily="18" charset="0"/>
                <a:cs typeface="Times New Roman" panose="02020603050405020304" pitchFamily="18" charset="0"/>
              </a:rPr>
              <a:t>46</a:t>
            </a: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（3）补码加减法的运算规则</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r>
              <a:rPr lang="zh-CN" altLang="en-US" dirty="0"/>
              <a:t>通过引进补码，可将减法运算转换为加法运算。规则如下：</a:t>
            </a:r>
          </a:p>
          <a:p>
            <a:pPr eaLnBrk="1" hangingPunct="1">
              <a:lnSpc>
                <a:spcPct val="150000"/>
              </a:lnSpc>
              <a:buFont typeface="Arial" panose="020B0604020202020204" pitchFamily="34" charset="0"/>
              <a:buNone/>
            </a:pPr>
            <a:r>
              <a:rPr lang="zh-CN" altLang="en-US" dirty="0"/>
              <a:t>　  </a:t>
            </a:r>
            <a:r>
              <a:rPr lang="zh-CN" altLang="en-US" dirty="0">
                <a:solidFill>
                  <a:srgbClr val="0000FF"/>
                </a:solidFill>
              </a:rPr>
              <a:t> 和：</a:t>
            </a:r>
            <a:r>
              <a:rPr lang="zh-CN" altLang="en-US" dirty="0"/>
              <a:t>　　[</a:t>
            </a:r>
            <a:r>
              <a:rPr lang="en-US" altLang="zh-CN" dirty="0"/>
              <a:t>X+Y]</a:t>
            </a:r>
            <a:r>
              <a:rPr lang="zh-CN" altLang="en-US" baseline="-25000" dirty="0"/>
              <a:t>补</a:t>
            </a:r>
            <a:r>
              <a:rPr lang="zh-CN" altLang="en-US" dirty="0"/>
              <a:t>=[</a:t>
            </a:r>
            <a:r>
              <a:rPr lang="en-US" altLang="zh-CN" dirty="0"/>
              <a:t>X]</a:t>
            </a:r>
            <a:r>
              <a:rPr lang="zh-CN" altLang="en-US" baseline="-25000" dirty="0"/>
              <a:t>补</a:t>
            </a:r>
            <a:r>
              <a:rPr lang="zh-CN" altLang="en-US" dirty="0"/>
              <a:t>+[</a:t>
            </a:r>
            <a:r>
              <a:rPr lang="en-US" altLang="zh-CN" dirty="0"/>
              <a:t>Y]</a:t>
            </a:r>
            <a:r>
              <a:rPr lang="zh-CN" altLang="en-US" baseline="-25000" dirty="0"/>
              <a:t>补</a:t>
            </a:r>
            <a:endParaRPr lang="zh-CN" altLang="en-US" dirty="0"/>
          </a:p>
          <a:p>
            <a:pPr eaLnBrk="1" hangingPunct="1">
              <a:lnSpc>
                <a:spcPct val="150000"/>
              </a:lnSpc>
              <a:buFont typeface="Arial" panose="020B0604020202020204" pitchFamily="34" charset="0"/>
              <a:buNone/>
            </a:pPr>
            <a:r>
              <a:rPr lang="zh-CN" altLang="en-US" dirty="0"/>
              <a:t>       </a:t>
            </a:r>
            <a:r>
              <a:rPr lang="zh-CN" altLang="en-US" dirty="0">
                <a:solidFill>
                  <a:srgbClr val="0000FF"/>
                </a:solidFill>
                <a:latin typeface="宋体" panose="02010600030101010101" pitchFamily="2" charset="-122"/>
              </a:rPr>
              <a:t>差:</a:t>
            </a:r>
            <a:r>
              <a:rPr lang="zh-CN" altLang="en-US" dirty="0">
                <a:solidFill>
                  <a:srgbClr val="0000FF"/>
                </a:solidFill>
              </a:rPr>
              <a:t>        </a:t>
            </a:r>
            <a:r>
              <a:rPr lang="zh-CN" altLang="en-US" dirty="0"/>
              <a:t>[</a:t>
            </a:r>
            <a:r>
              <a:rPr lang="en-US" altLang="zh-CN" dirty="0"/>
              <a:t>X-Y]</a:t>
            </a:r>
            <a:r>
              <a:rPr lang="zh-CN" altLang="en-US" baseline="-25000" dirty="0"/>
              <a:t>补</a:t>
            </a:r>
            <a:r>
              <a:rPr lang="zh-CN" altLang="en-US" dirty="0"/>
              <a:t>=[</a:t>
            </a:r>
            <a:r>
              <a:rPr lang="en-US" altLang="zh-CN" dirty="0"/>
              <a:t>X]</a:t>
            </a:r>
            <a:r>
              <a:rPr lang="zh-CN" altLang="en-US" baseline="-25000" dirty="0"/>
              <a:t>补</a:t>
            </a:r>
            <a:r>
              <a:rPr lang="zh-CN" altLang="en-US" dirty="0"/>
              <a:t>- [</a:t>
            </a:r>
            <a:r>
              <a:rPr lang="en-US" altLang="zh-CN" dirty="0"/>
              <a:t>Y]</a:t>
            </a:r>
            <a:r>
              <a:rPr lang="zh-CN" altLang="en-US" baseline="-25000" dirty="0"/>
              <a:t>补</a:t>
            </a:r>
          </a:p>
          <a:p>
            <a:pPr eaLnBrk="1" hangingPunct="1">
              <a:lnSpc>
                <a:spcPct val="150000"/>
              </a:lnSpc>
              <a:buFont typeface="Arial" panose="020B0604020202020204" pitchFamily="34" charset="0"/>
              <a:buNone/>
            </a:pPr>
            <a:r>
              <a:rPr lang="zh-CN" altLang="en-US" dirty="0"/>
              <a:t>               或 [</a:t>
            </a:r>
            <a:r>
              <a:rPr lang="en-US" altLang="zh-CN" dirty="0"/>
              <a:t>X-Y]</a:t>
            </a:r>
            <a:r>
              <a:rPr lang="zh-CN" altLang="en-US" baseline="-25000" dirty="0"/>
              <a:t>补</a:t>
            </a:r>
            <a:r>
              <a:rPr lang="zh-CN" altLang="en-US" dirty="0"/>
              <a:t>=[</a:t>
            </a:r>
            <a:r>
              <a:rPr lang="en-US" altLang="zh-CN" dirty="0"/>
              <a:t>X]</a:t>
            </a:r>
            <a:r>
              <a:rPr lang="zh-CN" altLang="en-US" baseline="-25000" dirty="0"/>
              <a:t>补</a:t>
            </a:r>
            <a:r>
              <a:rPr lang="zh-CN" altLang="en-US" dirty="0"/>
              <a:t>+ [-</a:t>
            </a:r>
            <a:r>
              <a:rPr lang="en-US" altLang="zh-CN" dirty="0"/>
              <a:t>Y]</a:t>
            </a:r>
            <a:r>
              <a:rPr lang="zh-CN" altLang="en-US" baseline="-25000" dirty="0"/>
              <a:t>补</a:t>
            </a:r>
          </a:p>
          <a:p>
            <a:pPr eaLnBrk="1" hangingPunct="1">
              <a:lnSpc>
                <a:spcPct val="150000"/>
              </a:lnSpc>
              <a:buFont typeface="Arial" panose="020B0604020202020204" pitchFamily="34" charset="0"/>
              <a:buNone/>
            </a:pPr>
            <a:r>
              <a:rPr lang="zh-CN" altLang="en-US" sz="2800" dirty="0"/>
              <a:t>　 其中</a:t>
            </a:r>
            <a:r>
              <a:rPr lang="en-US" altLang="zh-CN" sz="2800" dirty="0"/>
              <a:t>X</a:t>
            </a:r>
            <a:r>
              <a:rPr lang="zh-CN" altLang="en-US" sz="2800" dirty="0"/>
              <a:t>，</a:t>
            </a:r>
            <a:r>
              <a:rPr lang="en-US" altLang="zh-CN" sz="2800" dirty="0"/>
              <a:t>Y</a:t>
            </a:r>
            <a:r>
              <a:rPr lang="zh-CN" altLang="en-US" sz="2800" dirty="0"/>
              <a:t>为正负数均可，符号位参与运算</a:t>
            </a: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[例]：</a:t>
            </a:r>
            <a:endParaRPr lang="zh-CN" altLang="en-US" dirty="0">
              <a:ea typeface="宋体" panose="02010600030101010101" pitchFamily="2" charset="-122"/>
            </a:endParaRPr>
          </a:p>
        </p:txBody>
      </p:sp>
      <p:sp>
        <p:nvSpPr>
          <p:cNvPr id="2" name="Rectangle 3"/>
          <p:cNvSpPr txBox="1">
            <a:spLocks noChangeArrowheads="1"/>
          </p:cNvSpPr>
          <p:nvPr/>
        </p:nvSpPr>
        <p:spPr bwMode="auto">
          <a:xfrm>
            <a:off x="704528" y="1638028"/>
            <a:ext cx="8066087" cy="426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a:buClr>
                <a:schemeClr val="tx1"/>
              </a:buClr>
              <a:buFont typeface="Wingdings" panose="05000000000000000000" pitchFamily="2" charset="2"/>
              <a:buChar char="Ø"/>
            </a:pPr>
            <a:r>
              <a:rPr lang="en-US" altLang="zh-CN" kern="0" dirty="0">
                <a:latin typeface="Times New Roman" panose="02020603050405020304" pitchFamily="18" charset="0"/>
                <a:cs typeface="Times New Roman" panose="02020603050405020304" pitchFamily="18" charset="0"/>
              </a:rPr>
              <a:t>X=-0110100，Y=+1110100，</a:t>
            </a:r>
            <a:r>
              <a:rPr lang="zh-CN" altLang="en-US" kern="0" dirty="0">
                <a:latin typeface="Times New Roman" panose="02020603050405020304" pitchFamily="18" charset="0"/>
                <a:cs typeface="Times New Roman" panose="02020603050405020304" pitchFamily="18" charset="0"/>
              </a:rPr>
              <a:t>求[</a:t>
            </a:r>
            <a:r>
              <a:rPr lang="en-US" altLang="zh-CN" kern="0" dirty="0">
                <a:latin typeface="Times New Roman" panose="02020603050405020304" pitchFamily="18" charset="0"/>
                <a:cs typeface="Times New Roman" panose="02020603050405020304" pitchFamily="18" charset="0"/>
              </a:rPr>
              <a:t>X+Y]</a:t>
            </a:r>
            <a:r>
              <a:rPr lang="zh-CN" altLang="en-US" kern="0" baseline="-25000" dirty="0">
                <a:latin typeface="Times New Roman" panose="02020603050405020304" pitchFamily="18" charset="0"/>
                <a:cs typeface="Times New Roman" panose="02020603050405020304" pitchFamily="18" charset="0"/>
              </a:rPr>
              <a:t>补</a:t>
            </a:r>
            <a:endParaRPr lang="en-US" altLang="zh-CN" kern="0" dirty="0">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altLang="zh-CN" kern="0" dirty="0">
                <a:latin typeface="Times New Roman" panose="02020603050405020304" pitchFamily="18" charset="0"/>
                <a:cs typeface="Times New Roman" panose="02020603050405020304" pitchFamily="18" charset="0"/>
              </a:rPr>
              <a:t>[X]</a:t>
            </a:r>
            <a:r>
              <a:rPr lang="zh-CN" altLang="en-US" kern="0" baseline="-25000" dirty="0">
                <a:latin typeface="Times New Roman" panose="02020603050405020304" pitchFamily="18" charset="0"/>
                <a:cs typeface="Times New Roman" panose="02020603050405020304" pitchFamily="18" charset="0"/>
              </a:rPr>
              <a:t>原</a:t>
            </a:r>
            <a:r>
              <a:rPr lang="zh-CN" altLang="en-US" kern="0" dirty="0">
                <a:latin typeface="Times New Roman" panose="02020603050405020304" pitchFamily="18" charset="0"/>
                <a:cs typeface="Times New Roman" panose="02020603050405020304" pitchFamily="18" charset="0"/>
              </a:rPr>
              <a:t>=10110100      </a:t>
            </a:r>
          </a:p>
          <a:p>
            <a:pPr>
              <a:buClr>
                <a:schemeClr val="tx1"/>
              </a:buClr>
              <a:buFont typeface="Wingdings" panose="05000000000000000000" pitchFamily="2" charset="2"/>
              <a:buChar char="Ø"/>
            </a:pPr>
            <a:r>
              <a:rPr lang="zh-CN" altLang="en-US" kern="0" dirty="0">
                <a:latin typeface="Times New Roman" panose="02020603050405020304" pitchFamily="18" charset="0"/>
                <a:cs typeface="Times New Roman" panose="02020603050405020304" pitchFamily="18" charset="0"/>
              </a:rPr>
              <a:t>[</a:t>
            </a:r>
            <a:r>
              <a:rPr lang="en-US" altLang="zh-CN" kern="0" dirty="0">
                <a:latin typeface="Times New Roman" panose="02020603050405020304" pitchFamily="18" charset="0"/>
                <a:cs typeface="Times New Roman" panose="02020603050405020304" pitchFamily="18" charset="0"/>
              </a:rPr>
              <a:t>X]</a:t>
            </a:r>
            <a:r>
              <a:rPr lang="zh-CN" altLang="en-US" kern="0" baseline="-25000" dirty="0">
                <a:latin typeface="Times New Roman" panose="02020603050405020304" pitchFamily="18" charset="0"/>
                <a:cs typeface="Times New Roman" panose="02020603050405020304" pitchFamily="18" charset="0"/>
              </a:rPr>
              <a:t>补</a:t>
            </a:r>
            <a:r>
              <a:rPr lang="zh-CN"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X]</a:t>
            </a:r>
            <a:r>
              <a:rPr lang="zh-CN" altLang="en-US" kern="0" baseline="-25000" dirty="0">
                <a:latin typeface="Times New Roman" panose="02020603050405020304" pitchFamily="18" charset="0"/>
                <a:cs typeface="Times New Roman" panose="02020603050405020304" pitchFamily="18" charset="0"/>
              </a:rPr>
              <a:t>反</a:t>
            </a:r>
            <a:r>
              <a:rPr lang="zh-CN" altLang="en-US" kern="0" dirty="0">
                <a:latin typeface="Times New Roman" panose="02020603050405020304" pitchFamily="18" charset="0"/>
                <a:cs typeface="Times New Roman" panose="02020603050405020304" pitchFamily="18" charset="0"/>
              </a:rPr>
              <a:t>+1=11001100</a:t>
            </a:r>
          </a:p>
          <a:p>
            <a:pPr>
              <a:buClr>
                <a:schemeClr val="tx1"/>
              </a:buClr>
              <a:buFont typeface="Wingdings" panose="05000000000000000000" pitchFamily="2" charset="2"/>
              <a:buChar char="Ø"/>
            </a:pPr>
            <a:r>
              <a:rPr lang="zh-CN" altLang="en-US" kern="0" dirty="0">
                <a:latin typeface="Times New Roman" panose="02020603050405020304" pitchFamily="18" charset="0"/>
                <a:cs typeface="Times New Roman" panose="02020603050405020304" pitchFamily="18" charset="0"/>
              </a:rPr>
              <a:t>[</a:t>
            </a:r>
            <a:r>
              <a:rPr lang="en-US" altLang="zh-CN" kern="0" dirty="0">
                <a:latin typeface="Times New Roman" panose="02020603050405020304" pitchFamily="18" charset="0"/>
                <a:cs typeface="Times New Roman" panose="02020603050405020304" pitchFamily="18" charset="0"/>
              </a:rPr>
              <a:t>Y]</a:t>
            </a:r>
            <a:r>
              <a:rPr lang="zh-CN" altLang="en-US" kern="0" baseline="-25000" dirty="0">
                <a:latin typeface="Times New Roman" panose="02020603050405020304" pitchFamily="18" charset="0"/>
                <a:cs typeface="Times New Roman" panose="02020603050405020304" pitchFamily="18" charset="0"/>
              </a:rPr>
              <a:t>补</a:t>
            </a:r>
            <a:r>
              <a:rPr lang="zh-CN"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Y]</a:t>
            </a:r>
            <a:r>
              <a:rPr lang="zh-CN" altLang="en-US" kern="0" baseline="-25000" dirty="0">
                <a:latin typeface="Times New Roman" panose="02020603050405020304" pitchFamily="18" charset="0"/>
                <a:cs typeface="Times New Roman" panose="02020603050405020304" pitchFamily="18" charset="0"/>
              </a:rPr>
              <a:t>原</a:t>
            </a:r>
            <a:r>
              <a:rPr lang="zh-CN" altLang="en-US" kern="0" dirty="0">
                <a:latin typeface="Times New Roman" panose="02020603050405020304" pitchFamily="18" charset="0"/>
                <a:cs typeface="Times New Roman" panose="02020603050405020304" pitchFamily="18" charset="0"/>
              </a:rPr>
              <a:t>=01110100</a:t>
            </a:r>
          </a:p>
          <a:p>
            <a:pPr>
              <a:buClr>
                <a:schemeClr val="tx1"/>
              </a:buClr>
              <a:buFont typeface="Wingdings" panose="05000000000000000000" pitchFamily="2" charset="2"/>
              <a:buChar char="Ø"/>
            </a:pPr>
            <a:r>
              <a:rPr lang="zh-CN" altLang="en-US" kern="0" dirty="0">
                <a:latin typeface="Times New Roman" panose="02020603050405020304" pitchFamily="18" charset="0"/>
                <a:cs typeface="Times New Roman" panose="02020603050405020304" pitchFamily="18" charset="0"/>
              </a:rPr>
              <a:t>所以： [</a:t>
            </a:r>
            <a:r>
              <a:rPr lang="en-US" altLang="zh-CN" kern="0" dirty="0">
                <a:latin typeface="Times New Roman" panose="02020603050405020304" pitchFamily="18" charset="0"/>
                <a:cs typeface="Times New Roman" panose="02020603050405020304" pitchFamily="18" charset="0"/>
              </a:rPr>
              <a:t>X+Y]</a:t>
            </a:r>
            <a:r>
              <a:rPr lang="zh-CN" altLang="en-US" kern="0" baseline="-25000" dirty="0">
                <a:latin typeface="Times New Roman" panose="02020603050405020304" pitchFamily="18" charset="0"/>
                <a:cs typeface="Times New Roman" panose="02020603050405020304" pitchFamily="18" charset="0"/>
              </a:rPr>
              <a:t>补</a:t>
            </a:r>
            <a:r>
              <a:rPr lang="zh-CN"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X]</a:t>
            </a:r>
            <a:r>
              <a:rPr lang="zh-CN" altLang="en-US" kern="0" baseline="-25000" dirty="0">
                <a:latin typeface="Times New Roman" panose="02020603050405020304" pitchFamily="18" charset="0"/>
                <a:cs typeface="Times New Roman" panose="02020603050405020304" pitchFamily="18" charset="0"/>
              </a:rPr>
              <a:t>补</a:t>
            </a:r>
            <a:r>
              <a:rPr lang="zh-CN"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Y]</a:t>
            </a:r>
            <a:r>
              <a:rPr lang="zh-CN" altLang="en-US" kern="0" baseline="-25000" dirty="0">
                <a:latin typeface="Times New Roman" panose="02020603050405020304" pitchFamily="18" charset="0"/>
                <a:cs typeface="Times New Roman" panose="02020603050405020304" pitchFamily="18" charset="0"/>
              </a:rPr>
              <a:t>补</a:t>
            </a:r>
            <a:endParaRPr lang="zh-CN" altLang="en-US" kern="0" dirty="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zh-CN" altLang="en-US" kern="0" dirty="0">
                <a:latin typeface="Times New Roman" panose="02020603050405020304" pitchFamily="18" charset="0"/>
                <a:cs typeface="Times New Roman" panose="02020603050405020304" pitchFamily="18" charset="0"/>
              </a:rPr>
              <a:t>                              =11001100+01110100</a:t>
            </a:r>
          </a:p>
          <a:p>
            <a:pPr>
              <a:buFont typeface="Arial" panose="020B0604020202020204" pitchFamily="34" charset="0"/>
              <a:buNone/>
            </a:pPr>
            <a:r>
              <a:rPr lang="zh-CN" altLang="en-US" kern="0" dirty="0">
                <a:latin typeface="Times New Roman" panose="02020603050405020304" pitchFamily="18" charset="0"/>
                <a:cs typeface="Times New Roman" panose="02020603050405020304" pitchFamily="18" charset="0"/>
              </a:rPr>
              <a:t>                              =01000000</a:t>
            </a:r>
            <a:endParaRPr lang="zh-CN" altLang="en-US" sz="2800" kern="0" dirty="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sz="4000" dirty="0">
                <a:latin typeface="黑体" panose="02010609060101010101" pitchFamily="2" charset="-122"/>
                <a:ea typeface="黑体" panose="02010609060101010101" pitchFamily="2" charset="-122"/>
              </a:rPr>
              <a:t>（</a:t>
            </a:r>
            <a:r>
              <a:rPr lang="en-US" altLang="zh-CN" sz="4000" dirty="0">
                <a:latin typeface="黑体" panose="02010609060101010101" pitchFamily="2" charset="-122"/>
                <a:ea typeface="黑体" panose="02010609060101010101" pitchFamily="2" charset="-122"/>
              </a:rPr>
              <a:t>4</a:t>
            </a:r>
            <a:r>
              <a:rPr lang="zh-CN" altLang="en-US" sz="4000" dirty="0">
                <a:latin typeface="黑体" panose="02010609060101010101" pitchFamily="2" charset="-122"/>
                <a:ea typeface="黑体" panose="02010609060101010101" pitchFamily="2" charset="-122"/>
              </a:rPr>
              <a:t>）有符号数运算中的溢出问题</a:t>
            </a:r>
          </a:p>
        </p:txBody>
      </p:sp>
      <p:sp>
        <p:nvSpPr>
          <p:cNvPr id="2" name="Rectangle 5"/>
          <p:cNvSpPr txBox="1">
            <a:spLocks noChangeArrowheads="1"/>
          </p:cNvSpPr>
          <p:nvPr/>
        </p:nvSpPr>
        <p:spPr bwMode="auto">
          <a:xfrm>
            <a:off x="648122" y="1626196"/>
            <a:ext cx="8229600" cy="42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en-US" kern="0" dirty="0">
                <a:solidFill>
                  <a:srgbClr val="0000FF"/>
                </a:solidFill>
              </a:rPr>
              <a:t>进</a:t>
            </a:r>
            <a:r>
              <a:rPr lang="en-US" altLang="zh-CN" kern="0" dirty="0">
                <a:solidFill>
                  <a:srgbClr val="0000FF"/>
                </a:solidFill>
              </a:rPr>
              <a:t>(</a:t>
            </a:r>
            <a:r>
              <a:rPr lang="zh-CN" altLang="en-US" kern="0" dirty="0">
                <a:solidFill>
                  <a:srgbClr val="0000FF"/>
                </a:solidFill>
              </a:rPr>
              <a:t>借</a:t>
            </a:r>
            <a:r>
              <a:rPr lang="en-US" altLang="zh-CN" kern="0" dirty="0">
                <a:solidFill>
                  <a:srgbClr val="0000FF"/>
                </a:solidFill>
              </a:rPr>
              <a:t>)</a:t>
            </a:r>
            <a:r>
              <a:rPr lang="zh-CN" altLang="en-US" kern="0" dirty="0">
                <a:solidFill>
                  <a:srgbClr val="0000FF"/>
                </a:solidFill>
              </a:rPr>
              <a:t>位</a:t>
            </a:r>
            <a:r>
              <a:rPr lang="en-US" altLang="zh-CN" kern="0" dirty="0">
                <a:solidFill>
                  <a:srgbClr val="0000FF"/>
                </a:solidFill>
                <a:latin typeface="Times New Roman" panose="02020603050405020304" pitchFamily="18" charset="0"/>
              </a:rPr>
              <a:t>——</a:t>
            </a:r>
            <a:endParaRPr lang="en-US" altLang="zh-CN" kern="0" dirty="0">
              <a:solidFill>
                <a:srgbClr val="0000FF"/>
              </a:solidFill>
            </a:endParaRPr>
          </a:p>
          <a:p>
            <a:pPr lvl="1">
              <a:buClr>
                <a:schemeClr val="tx1"/>
              </a:buClr>
              <a:buFont typeface="Wingdings" panose="05000000000000000000" pitchFamily="2" charset="2"/>
              <a:buChar char="Ø"/>
            </a:pPr>
            <a:r>
              <a:rPr lang="zh-CN" altLang="en-US" kern="0" dirty="0"/>
              <a:t>在加法过程中，符号位向更高位产生进位；</a:t>
            </a:r>
          </a:p>
          <a:p>
            <a:pPr lvl="1">
              <a:buClr>
                <a:schemeClr val="tx1"/>
              </a:buClr>
              <a:buFont typeface="Wingdings" panose="05000000000000000000" pitchFamily="2" charset="2"/>
              <a:buChar char="Ø"/>
            </a:pPr>
            <a:r>
              <a:rPr lang="zh-CN" altLang="en-US" kern="0" dirty="0"/>
              <a:t>在减法过程中，符号位向更高位产生借位。</a:t>
            </a:r>
          </a:p>
          <a:p>
            <a:pPr lvl="1"/>
            <a:endParaRPr lang="zh-CN" altLang="en-US" kern="0" dirty="0"/>
          </a:p>
          <a:p>
            <a:r>
              <a:rPr lang="zh-CN" altLang="en-US" kern="0" dirty="0">
                <a:solidFill>
                  <a:srgbClr val="0000FF"/>
                </a:solidFill>
              </a:rPr>
              <a:t>溢出</a:t>
            </a:r>
            <a:r>
              <a:rPr lang="en-US" altLang="zh-CN" kern="0" dirty="0">
                <a:solidFill>
                  <a:srgbClr val="0000FF"/>
                </a:solidFill>
                <a:latin typeface="Times New Roman" panose="02020603050405020304" pitchFamily="18" charset="0"/>
              </a:rPr>
              <a:t>——</a:t>
            </a:r>
            <a:endParaRPr lang="en-US" altLang="zh-CN" kern="0" dirty="0">
              <a:solidFill>
                <a:srgbClr val="0000FF"/>
              </a:solidFill>
            </a:endParaRPr>
          </a:p>
          <a:p>
            <a:pPr lvl="1">
              <a:buClr>
                <a:schemeClr val="tx1"/>
              </a:buClr>
              <a:buFont typeface="Wingdings" panose="05000000000000000000" pitchFamily="2" charset="2"/>
              <a:buChar char="Ø"/>
            </a:pPr>
            <a:r>
              <a:rPr lang="zh-CN" altLang="en-US" kern="0" dirty="0"/>
              <a:t>运算结果超出运算器所能表示的符号数范围</a:t>
            </a:r>
          </a:p>
          <a:p>
            <a:endParaRPr lang="zh-CN" altLang="en-US" kern="0" dirty="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电子计算机的发展史</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lnSpc>
                <a:spcPts val="3240"/>
              </a:lnSpc>
              <a:spcBef>
                <a:spcPct val="0"/>
              </a:spcBef>
              <a:buClrTx/>
              <a:buSzTx/>
              <a:buFont typeface="Arial" panose="020B0604020202020204" pitchFamily="34" charset="0"/>
              <a:buChar char="•"/>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zh-CN" sz="2800" dirty="0">
                <a:solidFill>
                  <a:srgbClr val="000000"/>
                </a:solidFill>
                <a:latin typeface="微软雅黑" panose="020B0503020204020204" pitchFamily="34" charset="-122"/>
                <a:ea typeface="微软雅黑" panose="020B0503020204020204" pitchFamily="34" charset="-122"/>
              </a:rPr>
              <a:t>第一代：电子管计算机（1946）</a:t>
            </a:r>
          </a:p>
          <a:p>
            <a:pPr eaLnBrk="1" hangingPunct="1">
              <a:lnSpc>
                <a:spcPts val="1000"/>
              </a:lnSpc>
              <a:spcBef>
                <a:spcPct val="0"/>
              </a:spcBef>
              <a:buClrTx/>
              <a:buSzTx/>
              <a:buFont typeface="Arial" panose="020B0604020202020204" pitchFamily="34" charset="0"/>
              <a:buChar char="•"/>
            </a:pPr>
            <a:endParaRPr lang="zh-CN"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ts val="2625"/>
              </a:lnSpc>
              <a:spcBef>
                <a:spcPct val="0"/>
              </a:spcBef>
              <a:buClrTx/>
              <a:buSzTx/>
              <a:buNone/>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zh-CN" sz="2400" dirty="0">
                <a:solidFill>
                  <a:srgbClr val="0000FF"/>
                </a:solidFill>
                <a:latin typeface="微软雅黑" panose="020B0503020204020204" pitchFamily="34" charset="-122"/>
                <a:ea typeface="微软雅黑" panose="020B0503020204020204" pitchFamily="34" charset="-122"/>
              </a:rPr>
              <a:t>ENIAC</a:t>
            </a:r>
          </a:p>
          <a:p>
            <a:pPr eaLnBrk="1" hangingPunct="1">
              <a:lnSpc>
                <a:spcPts val="1000"/>
              </a:lnSpc>
              <a:spcBef>
                <a:spcPct val="0"/>
              </a:spcBef>
              <a:buClrTx/>
              <a:buSzTx/>
              <a:buFont typeface="Arial" panose="020B0604020202020204" pitchFamily="34" charset="0"/>
              <a:buChar char="•"/>
            </a:pPr>
            <a:endParaRPr lang="zh-CN"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ts val="3275"/>
              </a:lnSpc>
              <a:spcBef>
                <a:spcPct val="0"/>
              </a:spcBef>
              <a:buClrTx/>
              <a:buSzTx/>
              <a:buFont typeface="Arial" panose="020B0604020202020204" pitchFamily="34" charset="0"/>
              <a:buChar char="•"/>
            </a:pPr>
            <a:r>
              <a:rPr lang="zh-CN" altLang="zh-CN" sz="2400" dirty="0">
                <a:solidFill>
                  <a:srgbClr val="000000"/>
                </a:solidFill>
                <a:latin typeface="微软雅黑" panose="020B0503020204020204" pitchFamily="34" charset="-122"/>
                <a:ea typeface="微软雅黑" panose="020B0503020204020204" pitchFamily="34" charset="-122"/>
              </a:rPr>
              <a:t>	</a:t>
            </a:r>
            <a:r>
              <a:rPr lang="zh-CN" altLang="zh-CN" sz="2800" dirty="0">
                <a:solidFill>
                  <a:srgbClr val="000000"/>
                </a:solidFill>
                <a:latin typeface="微软雅黑" panose="020B0503020204020204" pitchFamily="34" charset="-122"/>
                <a:ea typeface="微软雅黑" panose="020B0503020204020204" pitchFamily="34" charset="-122"/>
              </a:rPr>
              <a:t>第二代：晶体管计算机（195</a:t>
            </a:r>
            <a:r>
              <a:rPr lang="en-US" altLang="zh-CN" sz="2800" dirty="0">
                <a:solidFill>
                  <a:srgbClr val="000000"/>
                </a:solidFill>
                <a:latin typeface="微软雅黑" panose="020B0503020204020204" pitchFamily="34" charset="-122"/>
                <a:ea typeface="微软雅黑" panose="020B0503020204020204" pitchFamily="34" charset="-122"/>
              </a:rPr>
              <a:t>5</a:t>
            </a:r>
            <a:r>
              <a:rPr lang="zh-CN" altLang="zh-CN" sz="2800" dirty="0">
                <a:solidFill>
                  <a:srgbClr val="000000"/>
                </a:solidFill>
                <a:latin typeface="微软雅黑" panose="020B0503020204020204" pitchFamily="34" charset="-122"/>
                <a:ea typeface="微软雅黑" panose="020B0503020204020204" pitchFamily="34" charset="-122"/>
              </a:rPr>
              <a:t>）</a:t>
            </a:r>
          </a:p>
          <a:p>
            <a:pPr eaLnBrk="1" hangingPunct="1">
              <a:lnSpc>
                <a:spcPts val="1000"/>
              </a:lnSpc>
              <a:spcBef>
                <a:spcPct val="0"/>
              </a:spcBef>
              <a:buClrTx/>
              <a:buSzTx/>
              <a:buFont typeface="Arial" panose="020B0604020202020204" pitchFamily="34" charset="0"/>
              <a:buChar char="•"/>
            </a:pPr>
            <a:endParaRPr lang="zh-CN"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ts val="2625"/>
              </a:lnSpc>
              <a:spcBef>
                <a:spcPct val="0"/>
              </a:spcBef>
              <a:buClrTx/>
              <a:buSzTx/>
              <a:buNone/>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zh-CN" sz="2400" dirty="0">
                <a:solidFill>
                  <a:srgbClr val="0000FF"/>
                </a:solidFill>
                <a:latin typeface="微软雅黑" panose="020B0503020204020204" pitchFamily="34" charset="-122"/>
                <a:ea typeface="微软雅黑" panose="020B0503020204020204" pitchFamily="34" charset="-122"/>
              </a:rPr>
              <a:t>TRADIC</a:t>
            </a:r>
          </a:p>
          <a:p>
            <a:pPr eaLnBrk="1" hangingPunct="1">
              <a:lnSpc>
                <a:spcPts val="1000"/>
              </a:lnSpc>
              <a:spcBef>
                <a:spcPct val="0"/>
              </a:spcBef>
              <a:buClrTx/>
              <a:buSzTx/>
              <a:buFont typeface="Arial" panose="020B0604020202020204" pitchFamily="34" charset="0"/>
              <a:buChar char="•"/>
            </a:pPr>
            <a:endParaRPr lang="zh-CN"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ts val="3290"/>
              </a:lnSpc>
              <a:spcBef>
                <a:spcPct val="0"/>
              </a:spcBef>
              <a:buClrTx/>
              <a:buSzTx/>
              <a:buFont typeface="Arial" panose="020B0604020202020204" pitchFamily="34" charset="0"/>
              <a:buChar char="•"/>
            </a:pPr>
            <a:r>
              <a:rPr lang="zh-CN" altLang="zh-CN" sz="2400" dirty="0">
                <a:solidFill>
                  <a:srgbClr val="000000"/>
                </a:solidFill>
                <a:latin typeface="微软雅黑" panose="020B0503020204020204" pitchFamily="34" charset="-122"/>
                <a:ea typeface="微软雅黑" panose="020B0503020204020204" pitchFamily="34" charset="-122"/>
              </a:rPr>
              <a:t>	</a:t>
            </a:r>
            <a:r>
              <a:rPr lang="zh-CN" altLang="zh-CN" sz="2800" dirty="0">
                <a:solidFill>
                  <a:srgbClr val="000000"/>
                </a:solidFill>
                <a:latin typeface="微软雅黑" panose="020B0503020204020204" pitchFamily="34" charset="-122"/>
                <a:ea typeface="微软雅黑" panose="020B0503020204020204" pitchFamily="34" charset="-122"/>
              </a:rPr>
              <a:t>第三代：集成电路计算机（1965）</a:t>
            </a:r>
          </a:p>
          <a:p>
            <a:pPr eaLnBrk="1" hangingPunct="1">
              <a:lnSpc>
                <a:spcPts val="1000"/>
              </a:lnSpc>
              <a:spcBef>
                <a:spcPct val="0"/>
              </a:spcBef>
              <a:buClrTx/>
              <a:buSzTx/>
              <a:buFont typeface="Arial" panose="020B0604020202020204" pitchFamily="34" charset="0"/>
              <a:buChar char="•"/>
            </a:pPr>
            <a:endParaRPr lang="zh-CN"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ts val="3300"/>
              </a:lnSpc>
              <a:spcBef>
                <a:spcPct val="0"/>
              </a:spcBef>
              <a:buClrTx/>
              <a:buSzTx/>
              <a:buFont typeface="Arial" panose="020B0604020202020204" pitchFamily="34" charset="0"/>
              <a:buChar char="•"/>
            </a:pPr>
            <a:r>
              <a:rPr lang="zh-CN" altLang="zh-CN" sz="2800" dirty="0">
                <a:solidFill>
                  <a:srgbClr val="000000"/>
                </a:solidFill>
                <a:latin typeface="微软雅黑" panose="020B0503020204020204" pitchFamily="34" charset="-122"/>
                <a:ea typeface="微软雅黑" panose="020B0503020204020204" pitchFamily="34" charset="-122"/>
              </a:rPr>
              <a:t>	第四代：大规模集成电路（1970）</a:t>
            </a:r>
          </a:p>
          <a:p>
            <a:pPr eaLnBrk="1" hangingPunct="1">
              <a:lnSpc>
                <a:spcPts val="1000"/>
              </a:lnSpc>
              <a:spcBef>
                <a:spcPct val="0"/>
              </a:spcBef>
              <a:buClrTx/>
              <a:buSzTx/>
              <a:buFont typeface="Arial" panose="020B0604020202020204" pitchFamily="34" charset="0"/>
              <a:buChar char="•"/>
            </a:pPr>
            <a:endParaRPr lang="zh-CN"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ts val="2625"/>
              </a:lnSpc>
              <a:spcBef>
                <a:spcPct val="0"/>
              </a:spcBef>
              <a:buClrTx/>
              <a:buSzTx/>
              <a:buNone/>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zh-CN" sz="2400" dirty="0">
                <a:solidFill>
                  <a:srgbClr val="0000FF"/>
                </a:solidFill>
                <a:latin typeface="微软雅黑" panose="020B0503020204020204" pitchFamily="34" charset="-122"/>
                <a:ea typeface="微软雅黑" panose="020B0503020204020204" pitchFamily="34" charset="-122"/>
              </a:rPr>
              <a:t>微型计算机</a:t>
            </a:r>
          </a:p>
          <a:p>
            <a:pPr eaLnBrk="1" hangingPunct="1">
              <a:lnSpc>
                <a:spcPts val="1000"/>
              </a:lnSpc>
              <a:spcBef>
                <a:spcPct val="0"/>
              </a:spcBef>
              <a:buClrTx/>
              <a:buSzTx/>
              <a:buFont typeface="Arial" panose="020B0604020202020204" pitchFamily="34" charset="0"/>
              <a:buChar char="•"/>
            </a:pPr>
            <a:endParaRPr lang="zh-CN"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ts val="3290"/>
              </a:lnSpc>
              <a:spcBef>
                <a:spcPct val="0"/>
              </a:spcBef>
              <a:buClrTx/>
              <a:buSzTx/>
              <a:buFont typeface="Arial" panose="020B0604020202020204" pitchFamily="34" charset="0"/>
              <a:buChar char="•"/>
            </a:pPr>
            <a:r>
              <a:rPr lang="zh-CN" altLang="zh-CN" sz="2400" dirty="0">
                <a:solidFill>
                  <a:srgbClr val="000000"/>
                </a:solidFill>
                <a:latin typeface="微软雅黑" panose="020B0503020204020204" pitchFamily="34" charset="-122"/>
                <a:ea typeface="微软雅黑" panose="020B0503020204020204" pitchFamily="34" charset="-122"/>
              </a:rPr>
              <a:t>	</a:t>
            </a:r>
            <a:r>
              <a:rPr lang="zh-CN" altLang="zh-CN" sz="2800" dirty="0">
                <a:solidFill>
                  <a:srgbClr val="000000"/>
                </a:solidFill>
                <a:latin typeface="微软雅黑" panose="020B0503020204020204" pitchFamily="34" charset="-122"/>
                <a:ea typeface="微软雅黑" panose="020B0503020204020204" pitchFamily="34" charset="-122"/>
              </a:rPr>
              <a:t>第五代：……</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liZjNmNGE2OWM4NTAyYmJmZTU5MDAwYjU4M2FjN2QifQ=="/>
</p:tagLst>
</file>

<file path=ppt/theme/theme1.xml><?xml version="1.0" encoding="utf-8"?>
<a:theme xmlns:a="http://schemas.openxmlformats.org/drawingml/2006/main" name="Presentati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0</TotalTime>
  <Words>3608</Words>
  <Application>Microsoft Office PowerPoint</Application>
  <PresentationFormat>A4 纸张(210x297 毫米)</PresentationFormat>
  <Paragraphs>739</Paragraphs>
  <Slides>85</Slides>
  <Notes>16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8" baseType="lpstr">
      <vt:lpstr>黑体</vt:lpstr>
      <vt:lpstr>华文仿宋</vt:lpstr>
      <vt:lpstr>楷体_GB2312</vt:lpstr>
      <vt:lpstr>宋体</vt:lpstr>
      <vt:lpstr>微软雅黑</vt:lpstr>
      <vt:lpstr>Arial</vt:lpstr>
      <vt:lpstr>Courier New</vt:lpstr>
      <vt:lpstr>Monotype Corsiva</vt:lpstr>
      <vt:lpstr>Tahoma</vt:lpstr>
      <vt:lpstr>Times New Roman</vt:lpstr>
      <vt:lpstr>Wingdings</vt:lpstr>
      <vt:lpstr>Presentation</vt:lpstr>
      <vt:lpstr>Equation</vt:lpstr>
      <vt:lpstr>微机系统与接口 (2023-2024春季/48学时)</vt:lpstr>
      <vt:lpstr>课程体系与主要内容</vt:lpstr>
      <vt:lpstr>课程地位与重要性</vt:lpstr>
      <vt:lpstr>先修课程及其相互关系</vt:lpstr>
      <vt:lpstr>课程对硬件学习的要求</vt:lpstr>
      <vt:lpstr>教学基本要求</vt:lpstr>
      <vt:lpstr>考核方式</vt:lpstr>
      <vt:lpstr>第 1 章   绪论</vt:lpstr>
      <vt:lpstr>电子计算机的发展史</vt:lpstr>
      <vt:lpstr>电子计算机发展史</vt:lpstr>
      <vt:lpstr>电子计算机发展史—ENIAC</vt:lpstr>
      <vt:lpstr>电子计算机发展史—ENIAC主机</vt:lpstr>
      <vt:lpstr>电子计算机的发展史</vt:lpstr>
      <vt:lpstr>微型计算机的发展—摩尔定律</vt:lpstr>
      <vt:lpstr>微处理器的发展（Intel CPU）</vt:lpstr>
      <vt:lpstr>微处理器的发展</vt:lpstr>
      <vt:lpstr>Intel 4004（2300/50µm）</vt:lpstr>
      <vt:lpstr>Intel 8088（2.9万/1.5µm）</vt:lpstr>
      <vt:lpstr>Intel Pentium（310万/0.8µm）</vt:lpstr>
      <vt:lpstr>Intel PentiumⅡ（750万/0.35µ）</vt:lpstr>
      <vt:lpstr>Intel Pentium Ⅳ（Prescott核心/ 90nm）</vt:lpstr>
      <vt:lpstr>第 1 章   绪论</vt:lpstr>
      <vt:lpstr>计算机基本结构</vt:lpstr>
      <vt:lpstr>计算机基本结构</vt:lpstr>
      <vt:lpstr>计算机基本结构</vt:lpstr>
      <vt:lpstr>微型计算机</vt:lpstr>
      <vt:lpstr>微处理器（CPU）的构成</vt:lpstr>
      <vt:lpstr>微型计算机的构成</vt:lpstr>
      <vt:lpstr>微型计算机系统的构成</vt:lpstr>
      <vt:lpstr>微型计算机的三个层次</vt:lpstr>
      <vt:lpstr>微型计算机系统的构成</vt:lpstr>
      <vt:lpstr>存储器</vt:lpstr>
      <vt:lpstr>存储容量</vt:lpstr>
      <vt:lpstr>存储容量</vt:lpstr>
      <vt:lpstr>I/O接口</vt:lpstr>
      <vt:lpstr>总线</vt:lpstr>
      <vt:lpstr>总线</vt:lpstr>
      <vt:lpstr>总线分类</vt:lpstr>
      <vt:lpstr>系统总线</vt:lpstr>
      <vt:lpstr>总线结构</vt:lpstr>
      <vt:lpstr>单总线结构</vt:lpstr>
      <vt:lpstr>面向CPU的双总线结构</vt:lpstr>
      <vt:lpstr>微型计算机的性能指标</vt:lpstr>
      <vt:lpstr>第 1 章   绪论</vt:lpstr>
      <vt:lpstr>单片机</vt:lpstr>
      <vt:lpstr>常用的单片机（Intel）</vt:lpstr>
      <vt:lpstr>单板机</vt:lpstr>
      <vt:lpstr>常用的单板机</vt:lpstr>
      <vt:lpstr> 16位微处理器结构图</vt:lpstr>
      <vt:lpstr>微机的最基本部分</vt:lpstr>
      <vt:lpstr>计算机、微型计算机是如何实现科学计算的?</vt:lpstr>
      <vt:lpstr>第一步：从程序到指令</vt:lpstr>
      <vt:lpstr>第二步：指令存入存储器</vt:lpstr>
      <vt:lpstr>C语言与汇编语言对应关系</vt:lpstr>
      <vt:lpstr>汇编语言与二进制机器码对应关系</vt:lpstr>
      <vt:lpstr>第三步：CPU从存储器读取指令并执行</vt:lpstr>
      <vt:lpstr>第 1 章   绪论</vt:lpstr>
      <vt:lpstr>二进制数的运算</vt:lpstr>
      <vt:lpstr>1、无符号数的运算</vt:lpstr>
      <vt:lpstr>规则</vt:lpstr>
      <vt:lpstr>[例]：</vt:lpstr>
      <vt:lpstr>（2）无符号数的表示范围</vt:lpstr>
      <vt:lpstr> [例]：</vt:lpstr>
      <vt:lpstr>（3）逻辑运算</vt:lpstr>
      <vt:lpstr>逻辑运算的运用</vt:lpstr>
      <vt:lpstr>2、有符号数的运算</vt:lpstr>
      <vt:lpstr>[例]：</vt:lpstr>
      <vt:lpstr>有符号数的机器表示</vt:lpstr>
      <vt:lpstr>原码[X]原</vt:lpstr>
      <vt:lpstr>原码的例子</vt:lpstr>
      <vt:lpstr>数0的原码</vt:lpstr>
      <vt:lpstr>反码[X]反</vt:lpstr>
      <vt:lpstr>[例]：</vt:lpstr>
      <vt:lpstr>反码的例子</vt:lpstr>
      <vt:lpstr>数0的反码：</vt:lpstr>
      <vt:lpstr>补码</vt:lpstr>
      <vt:lpstr>[例]：</vt:lpstr>
      <vt:lpstr>数0的补码：</vt:lpstr>
      <vt:lpstr>特殊数10000000</vt:lpstr>
      <vt:lpstr>8位有符号数的表示范围：</vt:lpstr>
      <vt:lpstr>（2） 有符号二进制数与十进制的转换</vt:lpstr>
      <vt:lpstr>[例]：</vt:lpstr>
      <vt:lpstr>（3）补码加减法的运算规则</vt:lpstr>
      <vt:lpstr>[例]：</vt:lpstr>
      <vt:lpstr>（4）有符号数运算中的溢出问题</vt:lpstr>
    </vt:vector>
  </TitlesOfParts>
  <Company>920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920</dc:creator>
  <cp:lastModifiedBy>杨 明昊</cp:lastModifiedBy>
  <cp:revision>192</cp:revision>
  <dcterms:created xsi:type="dcterms:W3CDTF">2016-10-01T05:27:00Z</dcterms:created>
  <dcterms:modified xsi:type="dcterms:W3CDTF">2024-05-20T12:31:14Z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ICV">
    <vt:lpwstr>2EED15B88BDC4F0BB4DDA1D98DC94804_12</vt:lpwstr>
  </property>
  <property fmtid="{D5CDD505-2E9C-101B-9397-08002B2CF9AE}" pid="4" name="KSOProductBuildVer">
    <vt:lpwstr>2052-12.1.0.16388</vt:lpwstr>
  </property>
</Properties>
</file>